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756" r:id="rId4"/>
  </p:sldMasterIdLst>
  <p:notesMasterIdLst>
    <p:notesMasterId r:id="rId54"/>
  </p:notesMasterIdLst>
  <p:sldIdLst>
    <p:sldId id="256" r:id="rId5"/>
    <p:sldId id="290" r:id="rId6"/>
    <p:sldId id="285" r:id="rId7"/>
    <p:sldId id="320" r:id="rId8"/>
    <p:sldId id="297" r:id="rId9"/>
    <p:sldId id="271" r:id="rId10"/>
    <p:sldId id="277" r:id="rId11"/>
    <p:sldId id="336" r:id="rId12"/>
    <p:sldId id="323" r:id="rId13"/>
    <p:sldId id="330" r:id="rId14"/>
    <p:sldId id="321" r:id="rId15"/>
    <p:sldId id="296" r:id="rId16"/>
    <p:sldId id="322" r:id="rId17"/>
    <p:sldId id="332" r:id="rId18"/>
    <p:sldId id="347" r:id="rId19"/>
    <p:sldId id="265" r:id="rId20"/>
    <p:sldId id="324" r:id="rId21"/>
    <p:sldId id="325" r:id="rId22"/>
    <p:sldId id="327" r:id="rId23"/>
    <p:sldId id="328" r:id="rId24"/>
    <p:sldId id="380" r:id="rId25"/>
    <p:sldId id="302" r:id="rId26"/>
    <p:sldId id="351" r:id="rId27"/>
    <p:sldId id="352" r:id="rId28"/>
    <p:sldId id="353" r:id="rId29"/>
    <p:sldId id="354" r:id="rId30"/>
    <p:sldId id="356" r:id="rId31"/>
    <p:sldId id="369" r:id="rId32"/>
    <p:sldId id="367" r:id="rId33"/>
    <p:sldId id="370" r:id="rId34"/>
    <p:sldId id="371" r:id="rId35"/>
    <p:sldId id="357" r:id="rId36"/>
    <p:sldId id="358" r:id="rId37"/>
    <p:sldId id="359" r:id="rId38"/>
    <p:sldId id="360" r:id="rId39"/>
    <p:sldId id="378" r:id="rId40"/>
    <p:sldId id="361" r:id="rId41"/>
    <p:sldId id="362" r:id="rId42"/>
    <p:sldId id="363" r:id="rId43"/>
    <p:sldId id="366" r:id="rId44"/>
    <p:sldId id="300" r:id="rId45"/>
    <p:sldId id="372" r:id="rId46"/>
    <p:sldId id="333" r:id="rId47"/>
    <p:sldId id="379" r:id="rId48"/>
    <p:sldId id="373" r:id="rId49"/>
    <p:sldId id="374" r:id="rId50"/>
    <p:sldId id="331" r:id="rId51"/>
    <p:sldId id="376" r:id="rId52"/>
    <p:sldId id="377"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EAB48989-6F21-4624-A81C-861F47050038}">
          <p14:sldIdLst>
            <p14:sldId id="256"/>
            <p14:sldId id="290"/>
            <p14:sldId id="285"/>
            <p14:sldId id="320"/>
            <p14:sldId id="297"/>
            <p14:sldId id="271"/>
            <p14:sldId id="277"/>
            <p14:sldId id="336"/>
            <p14:sldId id="323"/>
            <p14:sldId id="330"/>
            <p14:sldId id="321"/>
            <p14:sldId id="296"/>
            <p14:sldId id="322"/>
            <p14:sldId id="332"/>
            <p14:sldId id="347"/>
            <p14:sldId id="265"/>
            <p14:sldId id="324"/>
            <p14:sldId id="325"/>
            <p14:sldId id="327"/>
            <p14:sldId id="328"/>
            <p14:sldId id="380"/>
            <p14:sldId id="302"/>
            <p14:sldId id="351"/>
            <p14:sldId id="352"/>
            <p14:sldId id="353"/>
            <p14:sldId id="354"/>
            <p14:sldId id="356"/>
            <p14:sldId id="369"/>
            <p14:sldId id="367"/>
            <p14:sldId id="370"/>
            <p14:sldId id="371"/>
            <p14:sldId id="357"/>
            <p14:sldId id="358"/>
            <p14:sldId id="359"/>
            <p14:sldId id="360"/>
            <p14:sldId id="378"/>
            <p14:sldId id="361"/>
            <p14:sldId id="362"/>
            <p14:sldId id="363"/>
            <p14:sldId id="366"/>
            <p14:sldId id="300"/>
            <p14:sldId id="372"/>
            <p14:sldId id="333"/>
            <p14:sldId id="379"/>
            <p14:sldId id="373"/>
            <p14:sldId id="374"/>
            <p14:sldId id="331"/>
            <p14:sldId id="376"/>
            <p14:sldId id="377"/>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N\tary.furnas" initials="S" lastIdx="1" clrIdx="0">
    <p:extLst>
      <p:ext uri="{19B8F6BF-5375-455C-9EA6-DF929625EA0E}">
        <p15:presenceInfo xmlns:p15="http://schemas.microsoft.com/office/powerpoint/2012/main" userId="STN\tary.furna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4D7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700" autoAdjust="0"/>
    <p:restoredTop sz="86486" autoAdjust="0"/>
  </p:normalViewPr>
  <p:slideViewPr>
    <p:cSldViewPr snapToGrid="0">
      <p:cViewPr varScale="1">
        <p:scale>
          <a:sx n="62" d="100"/>
          <a:sy n="62" d="100"/>
        </p:scale>
        <p:origin x="378" y="72"/>
      </p:cViewPr>
      <p:guideLst/>
    </p:cSldViewPr>
  </p:slideViewPr>
  <p:outlineViewPr>
    <p:cViewPr>
      <p:scale>
        <a:sx n="33" d="100"/>
        <a:sy n="33" d="100"/>
      </p:scale>
      <p:origin x="0" y="-2934"/>
    </p:cViewPr>
  </p:outlineViewPr>
  <p:notesTextViewPr>
    <p:cViewPr>
      <p:scale>
        <a:sx n="1" d="1"/>
        <a:sy n="1" d="1"/>
      </p:scale>
      <p:origin x="0" y="0"/>
    </p:cViewPr>
  </p:notesTextViewPr>
  <p:sorterViewPr>
    <p:cViewPr>
      <p:scale>
        <a:sx n="100" d="100"/>
        <a:sy n="100" d="100"/>
      </p:scale>
      <p:origin x="0" y="-756"/>
    </p:cViewPr>
  </p:sorterViewPr>
  <p:notesViewPr>
    <p:cSldViewPr snapToGrid="0">
      <p:cViewPr varScale="1">
        <p:scale>
          <a:sx n="84" d="100"/>
          <a:sy n="84" d="100"/>
        </p:scale>
        <p:origin x="3192"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805645-9669-4C03-8D70-1F65DFB0E6C3}" type="datetimeFigureOut">
              <a:rPr lang="en-US" smtClean="0"/>
              <a:t>5/11/2023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14C011-3E8C-4F10-B422-DF6181D9A62B}" type="slidenum">
              <a:rPr lang="en-US" smtClean="0"/>
              <a:t>‹#›</a:t>
            </a:fld>
            <a:endParaRPr lang="en-US"/>
          </a:p>
        </p:txBody>
      </p:sp>
    </p:spTree>
    <p:extLst>
      <p:ext uri="{BB962C8B-B14F-4D97-AF65-F5344CB8AC3E}">
        <p14:creationId xmlns:p14="http://schemas.microsoft.com/office/powerpoint/2010/main" val="31992595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14C011-3E8C-4F10-B422-DF6181D9A62B}" type="slidenum">
              <a:rPr lang="en-US" smtClean="0"/>
              <a:t>1</a:t>
            </a:fld>
            <a:endParaRPr lang="en-US"/>
          </a:p>
        </p:txBody>
      </p:sp>
    </p:spTree>
    <p:extLst>
      <p:ext uri="{BB962C8B-B14F-4D97-AF65-F5344CB8AC3E}">
        <p14:creationId xmlns:p14="http://schemas.microsoft.com/office/powerpoint/2010/main" val="34998329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991B36-8D62-4F90-B5FD-68043641DCAB}" type="slidenum">
              <a:rPr lang="en-US" smtClean="0"/>
              <a:t>12</a:t>
            </a:fld>
            <a:endParaRPr lang="en-US"/>
          </a:p>
        </p:txBody>
      </p:sp>
    </p:spTree>
    <p:extLst>
      <p:ext uri="{BB962C8B-B14F-4D97-AF65-F5344CB8AC3E}">
        <p14:creationId xmlns:p14="http://schemas.microsoft.com/office/powerpoint/2010/main" val="35415991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991B36-8D62-4F90-B5FD-68043641DCAB}" type="slidenum">
              <a:rPr lang="en-US" smtClean="0"/>
              <a:t>13</a:t>
            </a:fld>
            <a:endParaRPr lang="en-US"/>
          </a:p>
        </p:txBody>
      </p:sp>
    </p:spTree>
    <p:extLst>
      <p:ext uri="{BB962C8B-B14F-4D97-AF65-F5344CB8AC3E}">
        <p14:creationId xmlns:p14="http://schemas.microsoft.com/office/powerpoint/2010/main" val="4201807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ct val="110000"/>
              </a:lnSpc>
              <a:buFont typeface="Arial" panose="020B0604020202020204" pitchFamily="34" charset="0"/>
              <a:buChar char="•"/>
            </a:pPr>
            <a:r>
              <a:rPr lang="en-US" b="0" i="0" dirty="0">
                <a:solidFill>
                  <a:srgbClr val="3D3D3D"/>
                </a:solidFill>
                <a:effectLst/>
                <a:latin typeface="Avenir"/>
              </a:rPr>
              <a:t>Notified that their performance or behavior is unacceptable</a:t>
            </a:r>
          </a:p>
          <a:p>
            <a:pPr algn="l">
              <a:lnSpc>
                <a:spcPct val="110000"/>
              </a:lnSpc>
              <a:buFont typeface="Arial" panose="020B0604020202020204" pitchFamily="34" charset="0"/>
              <a:buChar char="•"/>
            </a:pPr>
            <a:r>
              <a:rPr lang="en-US" b="0" i="0" dirty="0">
                <a:solidFill>
                  <a:srgbClr val="3D3D3D"/>
                </a:solidFill>
                <a:effectLst/>
                <a:latin typeface="Avenir"/>
              </a:rPr>
              <a:t>Advised of the potential consequences for failing to meet performance or behavioral expectations (including possible corrective action)</a:t>
            </a:r>
          </a:p>
          <a:p>
            <a:pPr algn="l">
              <a:lnSpc>
                <a:spcPct val="110000"/>
              </a:lnSpc>
              <a:buFont typeface="Arial" panose="020B0604020202020204" pitchFamily="34" charset="0"/>
              <a:buChar char="•"/>
            </a:pPr>
            <a:endParaRPr lang="en-US" b="0" i="0" dirty="0">
              <a:solidFill>
                <a:srgbClr val="3D3D3D"/>
              </a:solidFill>
              <a:effectLst/>
              <a:latin typeface="Avenir"/>
            </a:endParaRPr>
          </a:p>
          <a:p>
            <a:pPr marL="0" indent="0" algn="l">
              <a:lnSpc>
                <a:spcPct val="110000"/>
              </a:lnSpc>
              <a:buNone/>
            </a:pPr>
            <a:r>
              <a:rPr lang="en-US" b="0" i="0" dirty="0">
                <a:solidFill>
                  <a:srgbClr val="3D3D3D"/>
                </a:solidFill>
                <a:effectLst/>
                <a:latin typeface="Avenir"/>
              </a:rPr>
              <a:t>For example, notification of unacceptable conduct could be provided through making employees aware of published performance or behavioral standards (such as a NDOT policy or District procedure) or through previous counseling or coaching regarding that behavior.</a:t>
            </a:r>
          </a:p>
          <a:p>
            <a:pPr marL="0" indent="0" algn="l">
              <a:lnSpc>
                <a:spcPct val="110000"/>
              </a:lnSpc>
              <a:buNone/>
            </a:pPr>
            <a:endParaRPr lang="en-US" b="0" i="0" dirty="0">
              <a:solidFill>
                <a:srgbClr val="3D3D3D"/>
              </a:solidFill>
              <a:effectLst/>
              <a:latin typeface="Avenir"/>
            </a:endParaRPr>
          </a:p>
          <a:p>
            <a:pPr marL="0" indent="0">
              <a:buNone/>
            </a:pPr>
            <a:r>
              <a:rPr lang="en-US" sz="1200" b="1" dirty="0">
                <a:latin typeface="Avenir"/>
              </a:rPr>
              <a:t>Reasonable expectations and standards</a:t>
            </a:r>
          </a:p>
          <a:p>
            <a:r>
              <a:rPr lang="en-US" sz="1200" dirty="0">
                <a:latin typeface="Avenir"/>
              </a:rPr>
              <a:t>The Department’s policies, procedures, practices, standards, and work rules must be reasonably related to efficient and safe operations.</a:t>
            </a:r>
          </a:p>
          <a:p>
            <a:endParaRPr lang="en-US" sz="1200" dirty="0">
              <a:latin typeface="Avenir"/>
            </a:endParaRPr>
          </a:p>
          <a:p>
            <a:pPr marL="0" indent="0">
              <a:buNone/>
            </a:pPr>
            <a:r>
              <a:rPr lang="en-US" sz="1200" b="1" dirty="0">
                <a:latin typeface="Avenir"/>
              </a:rPr>
              <a:t>Substantial evidence</a:t>
            </a:r>
          </a:p>
          <a:p>
            <a:r>
              <a:rPr lang="en-US" sz="1200" dirty="0">
                <a:latin typeface="Avenir"/>
              </a:rPr>
              <a:t>The assessment must reveal substantial evidence of the employee’s responsibility for the performance issue or offense.</a:t>
            </a:r>
          </a:p>
          <a:p>
            <a:endParaRPr lang="en-US" sz="1200" dirty="0">
              <a:latin typeface="Avenir"/>
            </a:endParaRPr>
          </a:p>
          <a:p>
            <a:pPr marL="0" indent="0">
              <a:lnSpc>
                <a:spcPct val="120000"/>
              </a:lnSpc>
              <a:buNone/>
            </a:pPr>
            <a:r>
              <a:rPr lang="en-US" sz="1400" b="1" dirty="0">
                <a:latin typeface="Avenir"/>
              </a:rPr>
              <a:t>A fair and objective assessment includes gathering as much of the following information as possible:</a:t>
            </a:r>
          </a:p>
          <a:p>
            <a:pPr>
              <a:lnSpc>
                <a:spcPct val="120000"/>
              </a:lnSpc>
            </a:pPr>
            <a:r>
              <a:rPr lang="en-US" dirty="0">
                <a:latin typeface="Avenir"/>
              </a:rPr>
              <a:t>Date, time and location the incident occurred</a:t>
            </a:r>
          </a:p>
          <a:p>
            <a:pPr>
              <a:lnSpc>
                <a:spcPct val="120000"/>
              </a:lnSpc>
            </a:pPr>
            <a:r>
              <a:rPr lang="en-US" dirty="0">
                <a:latin typeface="Avenir"/>
              </a:rPr>
              <a:t>List of people who may have been involved or witnessed</a:t>
            </a:r>
          </a:p>
          <a:p>
            <a:pPr>
              <a:lnSpc>
                <a:spcPct val="120000"/>
              </a:lnSpc>
            </a:pPr>
            <a:r>
              <a:rPr lang="en-US" dirty="0">
                <a:latin typeface="Avenir"/>
              </a:rPr>
              <a:t>Statements from witnesses and participants, as well as from the employee.</a:t>
            </a:r>
          </a:p>
          <a:p>
            <a:pPr>
              <a:lnSpc>
                <a:spcPct val="110000"/>
              </a:lnSpc>
            </a:pPr>
            <a:r>
              <a:rPr lang="en-US" dirty="0">
                <a:latin typeface="Avenir"/>
              </a:rPr>
              <a:t>Documents or records related to the incident (</a:t>
            </a:r>
            <a:r>
              <a:rPr lang="en-US" dirty="0" err="1">
                <a:latin typeface="Avenir"/>
              </a:rPr>
              <a:t>ie</a:t>
            </a:r>
            <a:r>
              <a:rPr lang="en-US" dirty="0">
                <a:latin typeface="Avenir"/>
              </a:rPr>
              <a:t>., police report, accident report, damage estimate, </a:t>
            </a:r>
            <a:r>
              <a:rPr lang="en-US" dirty="0" err="1">
                <a:latin typeface="Avenir"/>
              </a:rPr>
              <a:t>etc</a:t>
            </a:r>
            <a:r>
              <a:rPr lang="en-US" dirty="0">
                <a:latin typeface="Avenir"/>
              </a:rPr>
              <a:t>)</a:t>
            </a:r>
          </a:p>
          <a:p>
            <a:pPr>
              <a:lnSpc>
                <a:spcPct val="120000"/>
              </a:lnSpc>
            </a:pPr>
            <a:r>
              <a:rPr lang="en-US" dirty="0">
                <a:latin typeface="Avenir"/>
              </a:rPr>
              <a:t>What is the impact of the incident on other people, the District, and the Agency?</a:t>
            </a:r>
          </a:p>
          <a:p>
            <a:endParaRPr lang="en-US" sz="1200" dirty="0">
              <a:latin typeface="Avenir"/>
            </a:endParaRPr>
          </a:p>
          <a:p>
            <a:pPr marL="0" indent="0">
              <a:lnSpc>
                <a:spcPct val="110000"/>
              </a:lnSpc>
              <a:buNone/>
            </a:pPr>
            <a:r>
              <a:rPr lang="en-US" sz="1200" b="1" dirty="0">
                <a:latin typeface="Avenir"/>
              </a:rPr>
              <a:t>Consistent treatment</a:t>
            </a:r>
          </a:p>
          <a:p>
            <a:pPr>
              <a:lnSpc>
                <a:spcPct val="110000"/>
              </a:lnSpc>
            </a:pPr>
            <a:r>
              <a:rPr lang="en-US" sz="1200" dirty="0">
                <a:latin typeface="Avenir"/>
              </a:rPr>
              <a:t>Performance expectations, standards, and corrective actions should be applied equally. Employees in similar situations should be treated comparably. Be sure to review past practices so that you can remain consistent with all of your employees.</a:t>
            </a:r>
          </a:p>
          <a:p>
            <a:pPr>
              <a:lnSpc>
                <a:spcPct val="110000"/>
              </a:lnSpc>
            </a:pPr>
            <a:endParaRPr lang="en-US" sz="1200" dirty="0">
              <a:latin typeface="Avenir"/>
            </a:endParaRPr>
          </a:p>
          <a:p>
            <a:pPr marL="0" indent="0">
              <a:lnSpc>
                <a:spcPct val="110000"/>
              </a:lnSpc>
              <a:buNone/>
            </a:pPr>
            <a:r>
              <a:rPr lang="en-US" sz="1200" b="1" dirty="0">
                <a:latin typeface="Avenir"/>
              </a:rPr>
              <a:t>Appropriate corrective measures</a:t>
            </a:r>
          </a:p>
          <a:p>
            <a:pPr>
              <a:lnSpc>
                <a:spcPct val="110000"/>
              </a:lnSpc>
            </a:pPr>
            <a:r>
              <a:rPr lang="en-US" sz="1200" dirty="0">
                <a:latin typeface="Avenir"/>
              </a:rPr>
              <a:t>A corrective measure must match the seriousness of the offense. Additionally, you must take the individual’s employment and performance history into account. In other words, minor offenses and first occurrences typically warrant less severe action. Major offenses and repeated occurrences typically warrant stronger action.</a:t>
            </a:r>
          </a:p>
          <a:p>
            <a:pPr marL="0" indent="0" algn="l">
              <a:lnSpc>
                <a:spcPct val="110000"/>
              </a:lnSpc>
              <a:buNone/>
            </a:pPr>
            <a:endParaRPr lang="en-US" b="0" i="0" dirty="0">
              <a:solidFill>
                <a:srgbClr val="3D3D3D"/>
              </a:solidFill>
              <a:effectLst/>
              <a:latin typeface="Avenir"/>
            </a:endParaRPr>
          </a:p>
          <a:p>
            <a:endParaRPr lang="en-US" dirty="0"/>
          </a:p>
        </p:txBody>
      </p:sp>
      <p:sp>
        <p:nvSpPr>
          <p:cNvPr id="4" name="Slide Number Placeholder 3"/>
          <p:cNvSpPr>
            <a:spLocks noGrp="1"/>
          </p:cNvSpPr>
          <p:nvPr>
            <p:ph type="sldNum" sz="quarter" idx="5"/>
          </p:nvPr>
        </p:nvSpPr>
        <p:spPr/>
        <p:txBody>
          <a:bodyPr/>
          <a:lstStyle/>
          <a:p>
            <a:fld id="{2714C011-3E8C-4F10-B422-DF6181D9A62B}" type="slidenum">
              <a:rPr lang="en-US" smtClean="0"/>
              <a:t>14</a:t>
            </a:fld>
            <a:endParaRPr lang="en-US"/>
          </a:p>
        </p:txBody>
      </p:sp>
    </p:spTree>
    <p:extLst>
      <p:ext uri="{BB962C8B-B14F-4D97-AF65-F5344CB8AC3E}">
        <p14:creationId xmlns:p14="http://schemas.microsoft.com/office/powerpoint/2010/main" val="18747704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14C011-3E8C-4F10-B422-DF6181D9A62B}" type="slidenum">
              <a:rPr lang="en-US" smtClean="0"/>
              <a:t>16</a:t>
            </a:fld>
            <a:endParaRPr lang="en-US"/>
          </a:p>
        </p:txBody>
      </p:sp>
    </p:spTree>
    <p:extLst>
      <p:ext uri="{BB962C8B-B14F-4D97-AF65-F5344CB8AC3E}">
        <p14:creationId xmlns:p14="http://schemas.microsoft.com/office/powerpoint/2010/main" val="40058797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14C011-3E8C-4F10-B422-DF6181D9A62B}" type="slidenum">
              <a:rPr lang="en-US" smtClean="0"/>
              <a:t>20</a:t>
            </a:fld>
            <a:endParaRPr lang="en-US"/>
          </a:p>
        </p:txBody>
      </p:sp>
    </p:spTree>
    <p:extLst>
      <p:ext uri="{BB962C8B-B14F-4D97-AF65-F5344CB8AC3E}">
        <p14:creationId xmlns:p14="http://schemas.microsoft.com/office/powerpoint/2010/main" val="36077331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2714C011-3E8C-4F10-B422-DF6181D9A62B}" type="slidenum">
              <a:rPr lang="en-US" smtClean="0"/>
              <a:t>22</a:t>
            </a:fld>
            <a:endParaRPr lang="en-US"/>
          </a:p>
        </p:txBody>
      </p:sp>
    </p:spTree>
    <p:extLst>
      <p:ext uri="{BB962C8B-B14F-4D97-AF65-F5344CB8AC3E}">
        <p14:creationId xmlns:p14="http://schemas.microsoft.com/office/powerpoint/2010/main" val="13756418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14C011-3E8C-4F10-B422-DF6181D9A62B}" type="slidenum">
              <a:rPr lang="en-US" smtClean="0"/>
              <a:t>23</a:t>
            </a:fld>
            <a:endParaRPr lang="en-US"/>
          </a:p>
        </p:txBody>
      </p:sp>
    </p:spTree>
    <p:extLst>
      <p:ext uri="{BB962C8B-B14F-4D97-AF65-F5344CB8AC3E}">
        <p14:creationId xmlns:p14="http://schemas.microsoft.com/office/powerpoint/2010/main" val="34998329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14C011-3E8C-4F10-B422-DF6181D9A62B}" type="slidenum">
              <a:rPr lang="en-US" smtClean="0"/>
              <a:t>24</a:t>
            </a:fld>
            <a:endParaRPr lang="en-US"/>
          </a:p>
        </p:txBody>
      </p:sp>
    </p:spTree>
    <p:extLst>
      <p:ext uri="{BB962C8B-B14F-4D97-AF65-F5344CB8AC3E}">
        <p14:creationId xmlns:p14="http://schemas.microsoft.com/office/powerpoint/2010/main" val="34998329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advance the slide.)</a:t>
            </a:r>
          </a:p>
        </p:txBody>
      </p:sp>
      <p:sp>
        <p:nvSpPr>
          <p:cNvPr id="4" name="Slide Number Placeholder 3"/>
          <p:cNvSpPr>
            <a:spLocks noGrp="1"/>
          </p:cNvSpPr>
          <p:nvPr>
            <p:ph type="sldNum" sz="quarter" idx="10"/>
          </p:nvPr>
        </p:nvSpPr>
        <p:spPr/>
        <p:txBody>
          <a:bodyPr/>
          <a:lstStyle/>
          <a:p>
            <a:fld id="{2714C011-3E8C-4F10-B422-DF6181D9A62B}" type="slidenum">
              <a:rPr lang="en-US" smtClean="0"/>
              <a:t>25</a:t>
            </a:fld>
            <a:endParaRPr lang="en-US"/>
          </a:p>
        </p:txBody>
      </p:sp>
    </p:spTree>
    <p:extLst>
      <p:ext uri="{BB962C8B-B14F-4D97-AF65-F5344CB8AC3E}">
        <p14:creationId xmlns:p14="http://schemas.microsoft.com/office/powerpoint/2010/main" val="5075119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2714C011-3E8C-4F10-B422-DF6181D9A62B}" type="slidenum">
              <a:rPr lang="en-US" smtClean="0"/>
              <a:t>26</a:t>
            </a:fld>
            <a:endParaRPr lang="en-US"/>
          </a:p>
        </p:txBody>
      </p:sp>
    </p:spTree>
    <p:extLst>
      <p:ext uri="{BB962C8B-B14F-4D97-AF65-F5344CB8AC3E}">
        <p14:creationId xmlns:p14="http://schemas.microsoft.com/office/powerpoint/2010/main" val="39946975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14C011-3E8C-4F10-B422-DF6181D9A62B}" type="slidenum">
              <a:rPr lang="en-US" smtClean="0"/>
              <a:t>2</a:t>
            </a:fld>
            <a:endParaRPr lang="en-US"/>
          </a:p>
        </p:txBody>
      </p:sp>
    </p:spTree>
    <p:extLst>
      <p:ext uri="{BB962C8B-B14F-4D97-AF65-F5344CB8AC3E}">
        <p14:creationId xmlns:p14="http://schemas.microsoft.com/office/powerpoint/2010/main" val="29732058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14C011-3E8C-4F10-B422-DF6181D9A62B}" type="slidenum">
              <a:rPr lang="en-US" smtClean="0"/>
              <a:t>27</a:t>
            </a:fld>
            <a:endParaRPr lang="en-US"/>
          </a:p>
        </p:txBody>
      </p:sp>
    </p:spTree>
    <p:extLst>
      <p:ext uri="{BB962C8B-B14F-4D97-AF65-F5344CB8AC3E}">
        <p14:creationId xmlns:p14="http://schemas.microsoft.com/office/powerpoint/2010/main" val="3721087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14C011-3E8C-4F10-B422-DF6181D9A62B}" type="slidenum">
              <a:rPr lang="en-US" smtClean="0"/>
              <a:t>28</a:t>
            </a:fld>
            <a:endParaRPr lang="en-US"/>
          </a:p>
        </p:txBody>
      </p:sp>
    </p:spTree>
    <p:extLst>
      <p:ext uri="{BB962C8B-B14F-4D97-AF65-F5344CB8AC3E}">
        <p14:creationId xmlns:p14="http://schemas.microsoft.com/office/powerpoint/2010/main" val="7836483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Don’t Wait! Document Immediately:</a:t>
            </a:r>
            <a:r>
              <a:rPr lang="en-US" sz="1200" dirty="0"/>
              <a:t> We all lead busy lives and juggle many responsibilities. However, priorities can change by the moment and our memories can fade surprisingly quickly. All documentation should be completed within 24 hours.</a:t>
            </a:r>
            <a:br>
              <a:rPr lang="en-US" sz="1200" dirty="0"/>
            </a:br>
            <a:br>
              <a:rPr lang="en-US" sz="1200" dirty="0"/>
            </a:br>
            <a:r>
              <a:rPr lang="en-US" sz="1200" dirty="0"/>
              <a:t>Whenever possible, date stamp documentation or record in an electronic system that allows you to determine when the note was created. You can also consider emailing yourself documentation as a back-up.</a:t>
            </a:r>
          </a:p>
          <a:p>
            <a:endParaRPr lang="en-US" dirty="0"/>
          </a:p>
        </p:txBody>
      </p:sp>
      <p:sp>
        <p:nvSpPr>
          <p:cNvPr id="4" name="Slide Number Placeholder 3"/>
          <p:cNvSpPr>
            <a:spLocks noGrp="1"/>
          </p:cNvSpPr>
          <p:nvPr>
            <p:ph type="sldNum" sz="quarter" idx="5"/>
          </p:nvPr>
        </p:nvSpPr>
        <p:spPr/>
        <p:txBody>
          <a:bodyPr/>
          <a:lstStyle/>
          <a:p>
            <a:fld id="{2714C011-3E8C-4F10-B422-DF6181D9A62B}" type="slidenum">
              <a:rPr lang="en-US" smtClean="0"/>
              <a:t>29</a:t>
            </a:fld>
            <a:endParaRPr lang="en-US"/>
          </a:p>
        </p:txBody>
      </p:sp>
    </p:spTree>
    <p:extLst>
      <p:ext uri="{BB962C8B-B14F-4D97-AF65-F5344CB8AC3E}">
        <p14:creationId xmlns:p14="http://schemas.microsoft.com/office/powerpoint/2010/main" val="6689878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14C011-3E8C-4F10-B422-DF6181D9A62B}" type="slidenum">
              <a:rPr lang="en-US" smtClean="0"/>
              <a:t>30</a:t>
            </a:fld>
            <a:endParaRPr lang="en-US"/>
          </a:p>
        </p:txBody>
      </p:sp>
    </p:spTree>
    <p:extLst>
      <p:ext uri="{BB962C8B-B14F-4D97-AF65-F5344CB8AC3E}">
        <p14:creationId xmlns:p14="http://schemas.microsoft.com/office/powerpoint/2010/main" val="35079915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  We’ll use the manuals </a:t>
            </a:r>
          </a:p>
        </p:txBody>
      </p:sp>
      <p:sp>
        <p:nvSpPr>
          <p:cNvPr id="4" name="Slide Number Placeholder 3"/>
          <p:cNvSpPr>
            <a:spLocks noGrp="1"/>
          </p:cNvSpPr>
          <p:nvPr>
            <p:ph type="sldNum" sz="quarter" idx="5"/>
          </p:nvPr>
        </p:nvSpPr>
        <p:spPr/>
        <p:txBody>
          <a:bodyPr/>
          <a:lstStyle/>
          <a:p>
            <a:fld id="{7E991B36-8D62-4F90-B5FD-68043641DCAB}" type="slidenum">
              <a:rPr lang="en-US" smtClean="0"/>
              <a:t>32</a:t>
            </a:fld>
            <a:endParaRPr lang="en-US"/>
          </a:p>
        </p:txBody>
      </p:sp>
    </p:spTree>
    <p:extLst>
      <p:ext uri="{BB962C8B-B14F-4D97-AF65-F5344CB8AC3E}">
        <p14:creationId xmlns:p14="http://schemas.microsoft.com/office/powerpoint/2010/main" val="19029902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“John has been late at least once a week for the past four weeks”</a:t>
            </a:r>
          </a:p>
          <a:p>
            <a:endParaRPr lang="en-US" dirty="0"/>
          </a:p>
          <a:p>
            <a:r>
              <a:rPr lang="en-US" dirty="0"/>
              <a:t>“John arrived for his 7am shift at 7:15am on 7/13/23”</a:t>
            </a:r>
          </a:p>
          <a:p>
            <a:endParaRPr lang="en-US" dirty="0"/>
          </a:p>
          <a:p>
            <a:r>
              <a:rPr lang="en-US" dirty="0"/>
              <a:t>“…his action cause the crew to start late because they are waiting for him and is causing tension on the crew”</a:t>
            </a:r>
          </a:p>
        </p:txBody>
      </p:sp>
      <p:sp>
        <p:nvSpPr>
          <p:cNvPr id="4" name="Slide Number Placeholder 3"/>
          <p:cNvSpPr>
            <a:spLocks noGrp="1"/>
          </p:cNvSpPr>
          <p:nvPr>
            <p:ph type="sldNum" sz="quarter" idx="5"/>
          </p:nvPr>
        </p:nvSpPr>
        <p:spPr/>
        <p:txBody>
          <a:bodyPr/>
          <a:lstStyle/>
          <a:p>
            <a:fld id="{2714C011-3E8C-4F10-B422-DF6181D9A62B}" type="slidenum">
              <a:rPr lang="en-US" smtClean="0"/>
              <a:t>33</a:t>
            </a:fld>
            <a:endParaRPr lang="en-US"/>
          </a:p>
        </p:txBody>
      </p:sp>
    </p:spTree>
    <p:extLst>
      <p:ext uri="{BB962C8B-B14F-4D97-AF65-F5344CB8AC3E}">
        <p14:creationId xmlns:p14="http://schemas.microsoft.com/office/powerpoint/2010/main" val="24807140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3D4952"/>
                </a:solidFill>
              </a:rPr>
              <a:t>Discussion: Why might that happen? Has anyone ever witnessed that?</a:t>
            </a:r>
            <a:endParaRPr lang="en-US" b="0" i="0" dirty="0">
              <a:solidFill>
                <a:srgbClr val="3D4952"/>
              </a:solidFill>
              <a:effectLst/>
            </a:endParaRPr>
          </a:p>
          <a:p>
            <a:endParaRPr lang="en-US" dirty="0"/>
          </a:p>
        </p:txBody>
      </p:sp>
      <p:sp>
        <p:nvSpPr>
          <p:cNvPr id="4" name="Slide Number Placeholder 3"/>
          <p:cNvSpPr>
            <a:spLocks noGrp="1"/>
          </p:cNvSpPr>
          <p:nvPr>
            <p:ph type="sldNum" sz="quarter" idx="5"/>
          </p:nvPr>
        </p:nvSpPr>
        <p:spPr/>
        <p:txBody>
          <a:bodyPr/>
          <a:lstStyle/>
          <a:p>
            <a:fld id="{2714C011-3E8C-4F10-B422-DF6181D9A62B}" type="slidenum">
              <a:rPr lang="en-US" smtClean="0"/>
              <a:t>34</a:t>
            </a:fld>
            <a:endParaRPr lang="en-US"/>
          </a:p>
        </p:txBody>
      </p:sp>
    </p:spTree>
    <p:extLst>
      <p:ext uri="{BB962C8B-B14F-4D97-AF65-F5344CB8AC3E}">
        <p14:creationId xmlns:p14="http://schemas.microsoft.com/office/powerpoint/2010/main" val="28004014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991B36-8D62-4F90-B5FD-68043641DCAB}" type="slidenum">
              <a:rPr lang="en-US" smtClean="0"/>
              <a:t>35</a:t>
            </a:fld>
            <a:endParaRPr lang="en-US"/>
          </a:p>
        </p:txBody>
      </p:sp>
    </p:spTree>
    <p:extLst>
      <p:ext uri="{BB962C8B-B14F-4D97-AF65-F5344CB8AC3E}">
        <p14:creationId xmlns:p14="http://schemas.microsoft.com/office/powerpoint/2010/main" val="35415991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 how have you coached employees out of bad habits they’ve had?</a:t>
            </a:r>
          </a:p>
        </p:txBody>
      </p:sp>
      <p:sp>
        <p:nvSpPr>
          <p:cNvPr id="4" name="Slide Number Placeholder 3"/>
          <p:cNvSpPr>
            <a:spLocks noGrp="1"/>
          </p:cNvSpPr>
          <p:nvPr>
            <p:ph type="sldNum" sz="quarter" idx="5"/>
          </p:nvPr>
        </p:nvSpPr>
        <p:spPr/>
        <p:txBody>
          <a:bodyPr/>
          <a:lstStyle/>
          <a:p>
            <a:fld id="{7E991B36-8D62-4F90-B5FD-68043641DCAB}" type="slidenum">
              <a:rPr lang="en-US" smtClean="0"/>
              <a:t>36</a:t>
            </a:fld>
            <a:endParaRPr lang="en-US"/>
          </a:p>
        </p:txBody>
      </p:sp>
    </p:spTree>
    <p:extLst>
      <p:ext uri="{BB962C8B-B14F-4D97-AF65-F5344CB8AC3E}">
        <p14:creationId xmlns:p14="http://schemas.microsoft.com/office/powerpoint/2010/main" val="14261728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991B36-8D62-4F90-B5FD-68043641DCAB}" type="slidenum">
              <a:rPr lang="en-US" smtClean="0"/>
              <a:t>37</a:t>
            </a:fld>
            <a:endParaRPr lang="en-US"/>
          </a:p>
        </p:txBody>
      </p:sp>
    </p:spTree>
    <p:extLst>
      <p:ext uri="{BB962C8B-B14F-4D97-AF65-F5344CB8AC3E}">
        <p14:creationId xmlns:p14="http://schemas.microsoft.com/office/powerpoint/2010/main" val="26261623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advance the slide.)</a:t>
            </a:r>
          </a:p>
        </p:txBody>
      </p:sp>
      <p:sp>
        <p:nvSpPr>
          <p:cNvPr id="4" name="Slide Number Placeholder 3"/>
          <p:cNvSpPr>
            <a:spLocks noGrp="1"/>
          </p:cNvSpPr>
          <p:nvPr>
            <p:ph type="sldNum" sz="quarter" idx="10"/>
          </p:nvPr>
        </p:nvSpPr>
        <p:spPr/>
        <p:txBody>
          <a:bodyPr/>
          <a:lstStyle/>
          <a:p>
            <a:fld id="{2714C011-3E8C-4F10-B422-DF6181D9A62B}" type="slidenum">
              <a:rPr lang="en-US" smtClean="0"/>
              <a:t>3</a:t>
            </a:fld>
            <a:endParaRPr lang="en-US"/>
          </a:p>
        </p:txBody>
      </p:sp>
    </p:spTree>
    <p:extLst>
      <p:ext uri="{BB962C8B-B14F-4D97-AF65-F5344CB8AC3E}">
        <p14:creationId xmlns:p14="http://schemas.microsoft.com/office/powerpoint/2010/main" val="5075119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14C011-3E8C-4F10-B422-DF6181D9A62B}" type="slidenum">
              <a:rPr lang="en-US" smtClean="0"/>
              <a:t>38</a:t>
            </a:fld>
            <a:endParaRPr lang="en-US"/>
          </a:p>
        </p:txBody>
      </p:sp>
    </p:spTree>
    <p:extLst>
      <p:ext uri="{BB962C8B-B14F-4D97-AF65-F5344CB8AC3E}">
        <p14:creationId xmlns:p14="http://schemas.microsoft.com/office/powerpoint/2010/main" val="18461682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14C011-3E8C-4F10-B422-DF6181D9A62B}" type="slidenum">
              <a:rPr lang="en-US" smtClean="0"/>
              <a:t>39</a:t>
            </a:fld>
            <a:endParaRPr lang="en-US"/>
          </a:p>
        </p:txBody>
      </p:sp>
    </p:spTree>
    <p:extLst>
      <p:ext uri="{BB962C8B-B14F-4D97-AF65-F5344CB8AC3E}">
        <p14:creationId xmlns:p14="http://schemas.microsoft.com/office/powerpoint/2010/main" val="35304856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ontserrat" panose="00000500000000000000" pitchFamily="2" charset="0"/>
              </a:rPr>
              <a:t>Remember to prepare documentation with the expectation that someone with no knowledge of what happens in your District (internal or external) will review it. Include enough information to show what happened, what steps were taken, and offer the individual an opportunity to correct performance.</a:t>
            </a:r>
          </a:p>
          <a:p>
            <a:endParaRPr lang="en-US" dirty="0"/>
          </a:p>
        </p:txBody>
      </p:sp>
      <p:sp>
        <p:nvSpPr>
          <p:cNvPr id="4" name="Slide Number Placeholder 3"/>
          <p:cNvSpPr>
            <a:spLocks noGrp="1"/>
          </p:cNvSpPr>
          <p:nvPr>
            <p:ph type="sldNum" sz="quarter" idx="5"/>
          </p:nvPr>
        </p:nvSpPr>
        <p:spPr/>
        <p:txBody>
          <a:bodyPr/>
          <a:lstStyle/>
          <a:p>
            <a:fld id="{2714C011-3E8C-4F10-B422-DF6181D9A62B}" type="slidenum">
              <a:rPr lang="en-US" smtClean="0"/>
              <a:t>41</a:t>
            </a:fld>
            <a:endParaRPr lang="en-US"/>
          </a:p>
        </p:txBody>
      </p:sp>
    </p:spTree>
    <p:extLst>
      <p:ext uri="{BB962C8B-B14F-4D97-AF65-F5344CB8AC3E}">
        <p14:creationId xmlns:p14="http://schemas.microsoft.com/office/powerpoint/2010/main" val="26589576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2714C011-3E8C-4F10-B422-DF6181D9A62B}" type="slidenum">
              <a:rPr lang="en-US" smtClean="0"/>
              <a:t>48</a:t>
            </a:fld>
            <a:endParaRPr lang="en-US"/>
          </a:p>
        </p:txBody>
      </p:sp>
    </p:spTree>
    <p:extLst>
      <p:ext uri="{BB962C8B-B14F-4D97-AF65-F5344CB8AC3E}">
        <p14:creationId xmlns:p14="http://schemas.microsoft.com/office/powerpoint/2010/main" val="13756418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14C011-3E8C-4F10-B422-DF6181D9A62B}" type="slidenum">
              <a:rPr lang="en-US" smtClean="0"/>
              <a:t>49</a:t>
            </a:fld>
            <a:endParaRPr lang="en-US"/>
          </a:p>
        </p:txBody>
      </p:sp>
    </p:spTree>
    <p:extLst>
      <p:ext uri="{BB962C8B-B14F-4D97-AF65-F5344CB8AC3E}">
        <p14:creationId xmlns:p14="http://schemas.microsoft.com/office/powerpoint/2010/main" val="8941735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14C011-3E8C-4F10-B422-DF6181D9A62B}" type="slidenum">
              <a:rPr lang="en-US" smtClean="0"/>
              <a:t>4</a:t>
            </a:fld>
            <a:endParaRPr lang="en-US"/>
          </a:p>
        </p:txBody>
      </p:sp>
    </p:spTree>
    <p:extLst>
      <p:ext uri="{BB962C8B-B14F-4D97-AF65-F5344CB8AC3E}">
        <p14:creationId xmlns:p14="http://schemas.microsoft.com/office/powerpoint/2010/main" val="14249463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2714C011-3E8C-4F10-B422-DF6181D9A62B}" type="slidenum">
              <a:rPr lang="en-US" smtClean="0"/>
              <a:t>5</a:t>
            </a:fld>
            <a:endParaRPr lang="en-US"/>
          </a:p>
        </p:txBody>
      </p:sp>
    </p:spTree>
    <p:extLst>
      <p:ext uri="{BB962C8B-B14F-4D97-AF65-F5344CB8AC3E}">
        <p14:creationId xmlns:p14="http://schemas.microsoft.com/office/powerpoint/2010/main" val="39946975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14C011-3E8C-4F10-B422-DF6181D9A62B}" type="slidenum">
              <a:rPr lang="en-US" smtClean="0"/>
              <a:t>6</a:t>
            </a:fld>
            <a:endParaRPr lang="en-US"/>
          </a:p>
        </p:txBody>
      </p:sp>
    </p:spTree>
    <p:extLst>
      <p:ext uri="{BB962C8B-B14F-4D97-AF65-F5344CB8AC3E}">
        <p14:creationId xmlns:p14="http://schemas.microsoft.com/office/powerpoint/2010/main" val="12550039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  We’ll use the manuals </a:t>
            </a:r>
          </a:p>
        </p:txBody>
      </p:sp>
      <p:sp>
        <p:nvSpPr>
          <p:cNvPr id="4" name="Slide Number Placeholder 3"/>
          <p:cNvSpPr>
            <a:spLocks noGrp="1"/>
          </p:cNvSpPr>
          <p:nvPr>
            <p:ph type="sldNum" sz="quarter" idx="5"/>
          </p:nvPr>
        </p:nvSpPr>
        <p:spPr/>
        <p:txBody>
          <a:bodyPr/>
          <a:lstStyle/>
          <a:p>
            <a:fld id="{7E991B36-8D62-4F90-B5FD-68043641DCAB}" type="slidenum">
              <a:rPr lang="en-US" smtClean="0"/>
              <a:t>7</a:t>
            </a:fld>
            <a:endParaRPr lang="en-US"/>
          </a:p>
        </p:txBody>
      </p:sp>
    </p:spTree>
    <p:extLst>
      <p:ext uri="{BB962C8B-B14F-4D97-AF65-F5344CB8AC3E}">
        <p14:creationId xmlns:p14="http://schemas.microsoft.com/office/powerpoint/2010/main" val="19029902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14C011-3E8C-4F10-B422-DF6181D9A62B}" type="slidenum">
              <a:rPr lang="en-US" smtClean="0"/>
              <a:t>10</a:t>
            </a:fld>
            <a:endParaRPr lang="en-US"/>
          </a:p>
        </p:txBody>
      </p:sp>
    </p:spTree>
    <p:extLst>
      <p:ext uri="{BB962C8B-B14F-4D97-AF65-F5344CB8AC3E}">
        <p14:creationId xmlns:p14="http://schemas.microsoft.com/office/powerpoint/2010/main" val="24807140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D4952"/>
                </a:solidFill>
                <a:effectLst/>
                <a:latin typeface="Avenir"/>
              </a:rPr>
              <a:t>Corrective action is not considered “discipline” and is primarily focused on improving the employee’s performance, attendance or conduct through dialogue and setting expectations </a:t>
            </a:r>
          </a:p>
          <a:p>
            <a:r>
              <a:rPr lang="en-US" b="0" i="0" dirty="0">
                <a:solidFill>
                  <a:srgbClr val="3D4952"/>
                </a:solidFill>
                <a:effectLst/>
                <a:latin typeface="Avenir"/>
              </a:rPr>
              <a:t>Your goal as a manager is to guide the employee to correct performance, attendance or behavior, not to punish the employee. </a:t>
            </a:r>
          </a:p>
          <a:p>
            <a:r>
              <a:rPr lang="en-US" b="0" i="0" dirty="0">
                <a:solidFill>
                  <a:srgbClr val="3D4952"/>
                </a:solidFill>
                <a:effectLst/>
                <a:latin typeface="Avenir"/>
              </a:rPr>
              <a:t>Non-disciplinary corrective action typically includes informal discussions, verbal warnings, letters expectation, or a Performance Improvement Plan.</a:t>
            </a:r>
          </a:p>
          <a:p>
            <a:r>
              <a:rPr lang="en-US" b="0" i="0" dirty="0">
                <a:solidFill>
                  <a:srgbClr val="3D4952"/>
                </a:solidFill>
                <a:effectLst/>
                <a:latin typeface="Avenir"/>
              </a:rPr>
              <a:t>Be specific in describing the unacceptable performance or behavior.</a:t>
            </a:r>
          </a:p>
          <a:p>
            <a:endParaRPr lang="en-US" dirty="0"/>
          </a:p>
        </p:txBody>
      </p:sp>
      <p:sp>
        <p:nvSpPr>
          <p:cNvPr id="4" name="Slide Number Placeholder 3"/>
          <p:cNvSpPr>
            <a:spLocks noGrp="1"/>
          </p:cNvSpPr>
          <p:nvPr>
            <p:ph type="sldNum" sz="quarter" idx="5"/>
          </p:nvPr>
        </p:nvSpPr>
        <p:spPr/>
        <p:txBody>
          <a:bodyPr/>
          <a:lstStyle/>
          <a:p>
            <a:fld id="{2714C011-3E8C-4F10-B422-DF6181D9A62B}" type="slidenum">
              <a:rPr lang="en-US" smtClean="0"/>
              <a:t>11</a:t>
            </a:fld>
            <a:endParaRPr lang="en-US"/>
          </a:p>
        </p:txBody>
      </p:sp>
    </p:spTree>
    <p:extLst>
      <p:ext uri="{BB962C8B-B14F-4D97-AF65-F5344CB8AC3E}">
        <p14:creationId xmlns:p14="http://schemas.microsoft.com/office/powerpoint/2010/main" val="28004014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91515" y="4041577"/>
            <a:ext cx="3286555" cy="1309649"/>
          </a:xfrm>
          <a:prstGeom prst="rect">
            <a:avLst/>
          </a:prstGeom>
        </p:spPr>
      </p:pic>
      <p:sp>
        <p:nvSpPr>
          <p:cNvPr id="4" name="Rectangle 3"/>
          <p:cNvSpPr/>
          <p:nvPr/>
        </p:nvSpPr>
        <p:spPr>
          <a:xfrm>
            <a:off x="-174567" y="831274"/>
            <a:ext cx="12541134" cy="23109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371302" y="527405"/>
            <a:ext cx="11526982" cy="2387600"/>
          </a:xfrm>
        </p:spPr>
        <p:txBody>
          <a:bodyPr anchor="ctr"/>
          <a:lstStyle>
            <a:lvl1pPr algn="ctr">
              <a:defRPr sz="60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1562793" y="2344487"/>
            <a:ext cx="9144000" cy="864221"/>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8924685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77474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936827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660574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6229012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25241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23790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88138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60356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1866615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2707111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2000" b="-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63364135"/>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lnSpc>
          <a:spcPct val="90000"/>
        </a:lnSpc>
        <a:spcBef>
          <a:spcPct val="0"/>
        </a:spcBef>
        <a:buNone/>
        <a:defRPr sz="4400" kern="1200">
          <a:solidFill>
            <a:schemeClr val="tx1"/>
          </a:solidFill>
          <a:latin typeface="Montserrat" panose="02000505000000020004"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4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32509" y="609289"/>
            <a:ext cx="11526982" cy="2387600"/>
          </a:xfrm>
        </p:spPr>
        <p:txBody>
          <a:bodyPr>
            <a:normAutofit/>
          </a:bodyPr>
          <a:lstStyle/>
          <a:p>
            <a:r>
              <a:rPr lang="en-US" sz="5400" dirty="0"/>
              <a:t>Fundamentals of Discipline</a:t>
            </a:r>
            <a:br>
              <a:rPr lang="en-US" sz="5400" dirty="0"/>
            </a:br>
            <a:r>
              <a:rPr lang="en-US" sz="5400" dirty="0"/>
              <a:t>Supervisor Guide</a:t>
            </a:r>
          </a:p>
        </p:txBody>
      </p:sp>
      <p:sp>
        <p:nvSpPr>
          <p:cNvPr id="3" name="Subtitle 2"/>
          <p:cNvSpPr>
            <a:spLocks noGrp="1"/>
          </p:cNvSpPr>
          <p:nvPr>
            <p:ph type="subTitle" idx="1"/>
          </p:nvPr>
        </p:nvSpPr>
        <p:spPr>
          <a:xfrm>
            <a:off x="1562793" y="2564779"/>
            <a:ext cx="9144000" cy="864221"/>
          </a:xfrm>
        </p:spPr>
        <p:txBody>
          <a:bodyPr/>
          <a:lstStyle/>
          <a:p>
            <a:r>
              <a:rPr lang="en-US" dirty="0"/>
              <a:t>2023</a:t>
            </a:r>
          </a:p>
        </p:txBody>
      </p:sp>
    </p:spTree>
    <p:extLst>
      <p:ext uri="{BB962C8B-B14F-4D97-AF65-F5344CB8AC3E}">
        <p14:creationId xmlns:p14="http://schemas.microsoft.com/office/powerpoint/2010/main" val="381452600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266D828-C544-4BE1-ADC3-3235DC9F4944}"/>
              </a:ext>
            </a:extLst>
          </p:cNvPr>
          <p:cNvSpPr>
            <a:spLocks noGrp="1"/>
          </p:cNvSpPr>
          <p:nvPr>
            <p:ph idx="1"/>
          </p:nvPr>
        </p:nvSpPr>
        <p:spPr>
          <a:xfrm>
            <a:off x="2818935" y="1704704"/>
            <a:ext cx="6554129" cy="1962615"/>
          </a:xfrm>
        </p:spPr>
        <p:txBody>
          <a:bodyPr anchor="ctr">
            <a:normAutofit/>
          </a:bodyPr>
          <a:lstStyle/>
          <a:p>
            <a:pPr marL="0" indent="0" algn="ctr">
              <a:buNone/>
            </a:pPr>
            <a:r>
              <a:rPr lang="en-US" sz="3800" b="1" dirty="0">
                <a:latin typeface="Chiller" panose="04020404031007020602" pitchFamily="82" charset="0"/>
                <a:cs typeface="Times New Roman" panose="02020603050405020304" pitchFamily="18" charset="0"/>
              </a:rPr>
              <a:t>Informal Corrective Action </a:t>
            </a:r>
          </a:p>
          <a:p>
            <a:pPr marL="0" indent="0" algn="ctr">
              <a:buNone/>
            </a:pPr>
            <a:r>
              <a:rPr lang="en-US" sz="3600" b="1" i="1" dirty="0">
                <a:latin typeface="Times New Roman" panose="02020603050405020304" pitchFamily="18" charset="0"/>
                <a:cs typeface="Times New Roman" panose="02020603050405020304" pitchFamily="18" charset="0"/>
              </a:rPr>
              <a:t>vs</a:t>
            </a:r>
            <a:r>
              <a:rPr lang="en-US" sz="3600" b="1" dirty="0">
                <a:latin typeface="Times New Roman" panose="02020603050405020304" pitchFamily="18" charset="0"/>
                <a:cs typeface="Times New Roman" panose="02020603050405020304" pitchFamily="18" charset="0"/>
              </a:rPr>
              <a:t> </a:t>
            </a:r>
          </a:p>
          <a:p>
            <a:pPr marL="0" indent="0" algn="ctr">
              <a:buNone/>
            </a:pPr>
            <a:r>
              <a:rPr lang="en-US" sz="3600" b="1" dirty="0">
                <a:latin typeface="Avenir"/>
                <a:cs typeface="Times New Roman" panose="02020603050405020304" pitchFamily="18" charset="0"/>
              </a:rPr>
              <a:t>Formal Discipline</a:t>
            </a:r>
          </a:p>
        </p:txBody>
      </p:sp>
      <p:sp>
        <p:nvSpPr>
          <p:cNvPr id="5" name="Title 1">
            <a:extLst>
              <a:ext uri="{FF2B5EF4-FFF2-40B4-BE49-F238E27FC236}">
                <a16:creationId xmlns:a16="http://schemas.microsoft.com/office/drawing/2014/main" id="{352640BE-7FDD-4BE9-8D82-46E3A9738F61}"/>
              </a:ext>
            </a:extLst>
          </p:cNvPr>
          <p:cNvSpPr txBox="1">
            <a:spLocks noGrp="1"/>
          </p:cNvSpPr>
          <p:nvPr>
            <p:ph type="title"/>
          </p:nvPr>
        </p:nvSpPr>
        <p:spPr>
          <a:xfrm>
            <a:off x="838200" y="365125"/>
            <a:ext cx="10515600" cy="1325563"/>
          </a:xfrm>
          <a:prstGeom prst="rect">
            <a:avLst/>
          </a:prstGeom>
          <a:solidFill>
            <a:srgbClr val="244D7E"/>
          </a:solidFill>
        </p:spPr>
        <p:txBody>
          <a:bodyPr anchor="ctr"/>
          <a:lstStyle>
            <a:lvl1pPr algn="l" defTabSz="914400" rtl="0" eaLnBrk="1" latinLnBrk="0" hangingPunct="1">
              <a:lnSpc>
                <a:spcPct val="90000"/>
              </a:lnSpc>
              <a:spcBef>
                <a:spcPct val="0"/>
              </a:spcBef>
              <a:buNone/>
              <a:defRPr sz="4400" kern="1200">
                <a:solidFill>
                  <a:schemeClr val="tx1"/>
                </a:solidFill>
                <a:latin typeface="Montserrat" panose="02000505000000020004" pitchFamily="2" charset="0"/>
                <a:ea typeface="+mj-ea"/>
                <a:cs typeface="+mj-cs"/>
              </a:defRPr>
            </a:lvl1pPr>
          </a:lstStyle>
          <a:p>
            <a:r>
              <a:rPr lang="en-US" dirty="0">
                <a:solidFill>
                  <a:schemeClr val="bg1"/>
                </a:solidFill>
              </a:rPr>
              <a:t>Employee Discipline</a:t>
            </a:r>
          </a:p>
        </p:txBody>
      </p:sp>
      <p:pic>
        <p:nvPicPr>
          <p:cNvPr id="2050" name="Picture 2" descr="Dress Up Words: Formal v. Informal Language PPT by Vocabulary Activities">
            <a:extLst>
              <a:ext uri="{FF2B5EF4-FFF2-40B4-BE49-F238E27FC236}">
                <a16:creationId xmlns:a16="http://schemas.microsoft.com/office/drawing/2014/main" id="{1ED08752-DC3B-4ECD-8AA8-F9D54DA69F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8934" y="3667319"/>
            <a:ext cx="2854131" cy="2148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103618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750"/>
                                  </p:stCondLst>
                                  <p:childTnLst>
                                    <p:set>
                                      <p:cBhvr>
                                        <p:cTn id="6" dur="1" fill="hold">
                                          <p:stCondLst>
                                            <p:cond delay="0"/>
                                          </p:stCondLst>
                                        </p:cTn>
                                        <p:tgtEl>
                                          <p:spTgt spid="2050"/>
                                        </p:tgtEl>
                                        <p:attrNameLst>
                                          <p:attrName>style.visibility</p:attrName>
                                        </p:attrNameLst>
                                      </p:cBhvr>
                                      <p:to>
                                        <p:strVal val="visible"/>
                                      </p:to>
                                    </p:set>
                                    <p:animEffect transition="in" filter="randombar(horizontal)">
                                      <p:cBhvr>
                                        <p:cTn id="7" dur="125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5" name="Rectangle 2"/>
          <p:cNvSpPr>
            <a:spLocks noGrp="1" noChangeArrowheads="1"/>
          </p:cNvSpPr>
          <p:nvPr>
            <p:ph type="title"/>
          </p:nvPr>
        </p:nvSpPr>
        <p:spPr>
          <a:solidFill>
            <a:srgbClr val="244D7E"/>
          </a:solidFill>
        </p:spPr>
        <p:txBody>
          <a:bodyPr/>
          <a:lstStyle/>
          <a:p>
            <a:r>
              <a:rPr lang="en-US" sz="4400" dirty="0">
                <a:solidFill>
                  <a:schemeClr val="bg1"/>
                </a:solidFill>
                <a:latin typeface="Roboto Light" panose="02000000000000000000" pitchFamily="2" charset="0"/>
                <a:ea typeface="Roboto Light" panose="02000000000000000000" pitchFamily="2" charset="0"/>
              </a:rPr>
              <a:t>Informal Corrective Action</a:t>
            </a:r>
            <a:endParaRPr lang="en-US" dirty="0">
              <a:solidFill>
                <a:schemeClr val="bg1"/>
              </a:solidFill>
              <a:latin typeface="Montserrat" panose="00000500000000000000" pitchFamily="2" charset="0"/>
              <a:ea typeface="Roboto Light" panose="02000000000000000000" pitchFamily="2" charset="0"/>
            </a:endParaRPr>
          </a:p>
        </p:txBody>
      </p:sp>
      <p:sp>
        <p:nvSpPr>
          <p:cNvPr id="7" name="Content Placeholder 6">
            <a:extLst>
              <a:ext uri="{FF2B5EF4-FFF2-40B4-BE49-F238E27FC236}">
                <a16:creationId xmlns:a16="http://schemas.microsoft.com/office/drawing/2014/main" id="{CB585AA8-30CD-4847-A7F8-15AEA2971798}"/>
              </a:ext>
            </a:extLst>
          </p:cNvPr>
          <p:cNvSpPr>
            <a:spLocks noGrp="1"/>
          </p:cNvSpPr>
          <p:nvPr>
            <p:ph sz="half" idx="1"/>
          </p:nvPr>
        </p:nvSpPr>
        <p:spPr>
          <a:xfrm>
            <a:off x="1422094" y="1846262"/>
            <a:ext cx="4901588" cy="3849458"/>
          </a:xfrm>
        </p:spPr>
        <p:txBody>
          <a:bodyPr/>
          <a:lstStyle/>
          <a:p>
            <a:pPr marL="0" indent="0">
              <a:buNone/>
            </a:pPr>
            <a:r>
              <a:rPr lang="en-US" dirty="0">
                <a:solidFill>
                  <a:srgbClr val="3D4952"/>
                </a:solidFill>
                <a:latin typeface="Arial Black" panose="020B0A04020102020204" pitchFamily="34" charset="0"/>
              </a:rPr>
              <a:t>What it is…</a:t>
            </a:r>
          </a:p>
          <a:p>
            <a:endParaRPr lang="en-US" dirty="0">
              <a:solidFill>
                <a:srgbClr val="3D4952"/>
              </a:solidFill>
              <a:latin typeface="Avenir"/>
            </a:endParaRPr>
          </a:p>
          <a:p>
            <a:r>
              <a:rPr lang="en-US" dirty="0">
                <a:solidFill>
                  <a:srgbClr val="3D4952"/>
                </a:solidFill>
                <a:latin typeface="Avenir"/>
              </a:rPr>
              <a:t>Identify unacceptable behavior or performance</a:t>
            </a:r>
          </a:p>
          <a:p>
            <a:r>
              <a:rPr lang="en-US" b="0" i="0" dirty="0">
                <a:solidFill>
                  <a:srgbClr val="3D4952"/>
                </a:solidFill>
                <a:effectLst/>
                <a:latin typeface="Avenir"/>
              </a:rPr>
              <a:t>Set </a:t>
            </a:r>
            <a:r>
              <a:rPr lang="en-US" b="0" i="0" dirty="0">
                <a:solidFill>
                  <a:srgbClr val="3D4952"/>
                </a:solidFill>
                <a:effectLst/>
                <a:latin typeface="Arial Black" panose="020B0A04020102020204" pitchFamily="34" charset="0"/>
              </a:rPr>
              <a:t>clear</a:t>
            </a:r>
            <a:r>
              <a:rPr lang="en-US" b="0" i="0" dirty="0">
                <a:solidFill>
                  <a:srgbClr val="3D4952"/>
                </a:solidFill>
                <a:effectLst/>
                <a:latin typeface="Avenir"/>
              </a:rPr>
              <a:t> expectations</a:t>
            </a:r>
          </a:p>
          <a:p>
            <a:r>
              <a:rPr lang="en-US" dirty="0">
                <a:solidFill>
                  <a:srgbClr val="3D4952"/>
                </a:solidFill>
                <a:latin typeface="Avenir"/>
              </a:rPr>
              <a:t>Guide and motivate to improve performance or conduct</a:t>
            </a:r>
          </a:p>
        </p:txBody>
      </p:sp>
      <p:sp>
        <p:nvSpPr>
          <p:cNvPr id="2" name="TextBox 1">
            <a:extLst>
              <a:ext uri="{FF2B5EF4-FFF2-40B4-BE49-F238E27FC236}">
                <a16:creationId xmlns:a16="http://schemas.microsoft.com/office/drawing/2014/main" id="{347F9430-CA10-465B-8AC9-656EFE6F1C4E}"/>
              </a:ext>
            </a:extLst>
          </p:cNvPr>
          <p:cNvSpPr txBox="1"/>
          <p:nvPr/>
        </p:nvSpPr>
        <p:spPr>
          <a:xfrm>
            <a:off x="7072828" y="1846262"/>
            <a:ext cx="3536415" cy="2677656"/>
          </a:xfrm>
          <a:prstGeom prst="rect">
            <a:avLst/>
          </a:prstGeom>
          <a:noFill/>
        </p:spPr>
        <p:txBody>
          <a:bodyPr wrap="square" rtlCol="0">
            <a:spAutoFit/>
          </a:bodyPr>
          <a:lstStyle/>
          <a:p>
            <a:r>
              <a:rPr lang="en-US" sz="2800" dirty="0">
                <a:latin typeface="Arial Black" panose="020B0A04020102020204" pitchFamily="34" charset="0"/>
              </a:rPr>
              <a:t>What it is NOT…</a:t>
            </a:r>
            <a:endParaRPr lang="en-US" sz="2000" dirty="0">
              <a:latin typeface="Arial Black" panose="020B0A04020102020204" pitchFamily="34" charset="0"/>
            </a:endParaRPr>
          </a:p>
          <a:p>
            <a:pPr marL="285750" indent="-285750">
              <a:buFont typeface="Arial" panose="020B0604020202020204" pitchFamily="34" charset="0"/>
              <a:buChar char="•"/>
            </a:pPr>
            <a:endParaRPr lang="en-US" sz="2800" dirty="0">
              <a:latin typeface="Avenir"/>
            </a:endParaRPr>
          </a:p>
          <a:p>
            <a:pPr marL="285750" indent="-285750">
              <a:buFont typeface="Arial" panose="020B0604020202020204" pitchFamily="34" charset="0"/>
              <a:buChar char="•"/>
            </a:pPr>
            <a:r>
              <a:rPr lang="en-US" sz="2800" dirty="0">
                <a:latin typeface="Avenir"/>
              </a:rPr>
              <a:t>Punishment</a:t>
            </a:r>
          </a:p>
          <a:p>
            <a:pPr marL="285750" indent="-285750">
              <a:buFont typeface="Arial" panose="020B0604020202020204" pitchFamily="34" charset="0"/>
              <a:buChar char="•"/>
            </a:pPr>
            <a:r>
              <a:rPr lang="en-US" sz="2800" dirty="0">
                <a:latin typeface="Avenir"/>
              </a:rPr>
              <a:t>Filed in personnel file</a:t>
            </a:r>
          </a:p>
          <a:p>
            <a:pPr marL="285750" indent="-285750">
              <a:buFont typeface="Arial" panose="020B0604020202020204" pitchFamily="34" charset="0"/>
              <a:buChar char="•"/>
            </a:pPr>
            <a:r>
              <a:rPr lang="en-US" sz="2800" dirty="0">
                <a:latin typeface="Avenir"/>
              </a:rPr>
              <a:t>Involving HR</a:t>
            </a:r>
          </a:p>
        </p:txBody>
      </p:sp>
    </p:spTree>
    <p:extLst>
      <p:ext uri="{BB962C8B-B14F-4D97-AF65-F5344CB8AC3E}">
        <p14:creationId xmlns:p14="http://schemas.microsoft.com/office/powerpoint/2010/main" val="46229949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75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750"/>
                            </p:stCondLst>
                            <p:childTnLst>
                              <p:par>
                                <p:cTn id="11" presetID="42" presetClass="entr" presetSubtype="0" fill="hold" grpId="0" nodeType="afterEffect">
                                  <p:stCondLst>
                                    <p:cond delay="75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fade">
                                      <p:cBhvr>
                                        <p:cTn id="13" dur="750"/>
                                        <p:tgtEl>
                                          <p:spTgt spid="7">
                                            <p:txEl>
                                              <p:pRg st="2" end="2"/>
                                            </p:txEl>
                                          </p:spTgt>
                                        </p:tgtEl>
                                      </p:cBhvr>
                                    </p:animEffect>
                                    <p:anim calcmode="lin" valueType="num">
                                      <p:cBhvr>
                                        <p:cTn id="14" dur="75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5" dur="75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par>
                          <p:cTn id="16" fill="hold">
                            <p:stCondLst>
                              <p:cond delay="3250"/>
                            </p:stCondLst>
                            <p:childTnLst>
                              <p:par>
                                <p:cTn id="17" presetID="42" presetClass="entr" presetSubtype="0" fill="hold" grpId="0" nodeType="afterEffect">
                                  <p:stCondLst>
                                    <p:cond delay="750"/>
                                  </p:stCondLst>
                                  <p:childTnLst>
                                    <p:set>
                                      <p:cBhvr>
                                        <p:cTn id="18" dur="1" fill="hold">
                                          <p:stCondLst>
                                            <p:cond delay="0"/>
                                          </p:stCondLst>
                                        </p:cTn>
                                        <p:tgtEl>
                                          <p:spTgt spid="7">
                                            <p:txEl>
                                              <p:pRg st="3" end="3"/>
                                            </p:txEl>
                                          </p:spTgt>
                                        </p:tgtEl>
                                        <p:attrNameLst>
                                          <p:attrName>style.visibility</p:attrName>
                                        </p:attrNameLst>
                                      </p:cBhvr>
                                      <p:to>
                                        <p:strVal val="visible"/>
                                      </p:to>
                                    </p:set>
                                    <p:animEffect transition="in" filter="fade">
                                      <p:cBhvr>
                                        <p:cTn id="19" dur="750"/>
                                        <p:tgtEl>
                                          <p:spTgt spid="7">
                                            <p:txEl>
                                              <p:pRg st="3" end="3"/>
                                            </p:txEl>
                                          </p:spTgt>
                                        </p:tgtEl>
                                      </p:cBhvr>
                                    </p:animEffect>
                                    <p:anim calcmode="lin" valueType="num">
                                      <p:cBhvr>
                                        <p:cTn id="20" dur="75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21" dur="75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par>
                          <p:cTn id="22" fill="hold">
                            <p:stCondLst>
                              <p:cond delay="4750"/>
                            </p:stCondLst>
                            <p:childTnLst>
                              <p:par>
                                <p:cTn id="23" presetID="42" presetClass="entr" presetSubtype="0" fill="hold" grpId="0" nodeType="afterEffect">
                                  <p:stCondLst>
                                    <p:cond delay="750"/>
                                  </p:stCondLst>
                                  <p:childTnLst>
                                    <p:set>
                                      <p:cBhvr>
                                        <p:cTn id="24" dur="1" fill="hold">
                                          <p:stCondLst>
                                            <p:cond delay="0"/>
                                          </p:stCondLst>
                                        </p:cTn>
                                        <p:tgtEl>
                                          <p:spTgt spid="7">
                                            <p:txEl>
                                              <p:pRg st="4" end="4"/>
                                            </p:txEl>
                                          </p:spTgt>
                                        </p:tgtEl>
                                        <p:attrNameLst>
                                          <p:attrName>style.visibility</p:attrName>
                                        </p:attrNameLst>
                                      </p:cBhvr>
                                      <p:to>
                                        <p:strVal val="visible"/>
                                      </p:to>
                                    </p:set>
                                    <p:animEffect transition="in" filter="fade">
                                      <p:cBhvr>
                                        <p:cTn id="25" dur="750"/>
                                        <p:tgtEl>
                                          <p:spTgt spid="7">
                                            <p:txEl>
                                              <p:pRg st="4" end="4"/>
                                            </p:txEl>
                                          </p:spTgt>
                                        </p:tgtEl>
                                      </p:cBhvr>
                                    </p:animEffect>
                                    <p:anim calcmode="lin" valueType="num">
                                      <p:cBhvr>
                                        <p:cTn id="26" dur="75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27" dur="75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p:cTn id="32" dur="1000" fill="hold"/>
                                        <p:tgtEl>
                                          <p:spTgt spid="2"/>
                                        </p:tgtEl>
                                        <p:attrNameLst>
                                          <p:attrName>ppt_w</p:attrName>
                                        </p:attrNameLst>
                                      </p:cBhvr>
                                      <p:tavLst>
                                        <p:tav tm="0">
                                          <p:val>
                                            <p:fltVal val="0"/>
                                          </p:val>
                                        </p:tav>
                                        <p:tav tm="100000">
                                          <p:val>
                                            <p:strVal val="#ppt_w"/>
                                          </p:val>
                                        </p:tav>
                                      </p:tavLst>
                                    </p:anim>
                                    <p:anim calcmode="lin" valueType="num">
                                      <p:cBhvr>
                                        <p:cTn id="33" dur="1000" fill="hold"/>
                                        <p:tgtEl>
                                          <p:spTgt spid="2"/>
                                        </p:tgtEl>
                                        <p:attrNameLst>
                                          <p:attrName>ppt_h</p:attrName>
                                        </p:attrNameLst>
                                      </p:cBhvr>
                                      <p:tavLst>
                                        <p:tav tm="0">
                                          <p:val>
                                            <p:fltVal val="0"/>
                                          </p:val>
                                        </p:tav>
                                        <p:tav tm="100000">
                                          <p:val>
                                            <p:strVal val="#ppt_h"/>
                                          </p:val>
                                        </p:tav>
                                      </p:tavLst>
                                    </p:anim>
                                    <p:animEffect transition="in" filter="fade">
                                      <p:cBhvr>
                                        <p:cTn id="3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2"/>
          <p:cNvSpPr>
            <a:spLocks noGrp="1" noChangeArrowheads="1"/>
          </p:cNvSpPr>
          <p:nvPr>
            <p:ph type="title"/>
          </p:nvPr>
        </p:nvSpPr>
        <p:spPr>
          <a:solidFill>
            <a:srgbClr val="244D7E"/>
          </a:solidFill>
        </p:spPr>
        <p:txBody>
          <a:bodyPr/>
          <a:lstStyle/>
          <a:p>
            <a:r>
              <a:rPr lang="en-US" dirty="0">
                <a:solidFill>
                  <a:schemeClr val="bg1"/>
                </a:solidFill>
                <a:latin typeface="Montserrat" panose="00000500000000000000" pitchFamily="2" charset="0"/>
                <a:ea typeface="Roboto Light" panose="02000000000000000000" pitchFamily="2" charset="0"/>
              </a:rPr>
              <a:t>Formal Disciplinary Action</a:t>
            </a:r>
          </a:p>
        </p:txBody>
      </p:sp>
      <p:sp>
        <p:nvSpPr>
          <p:cNvPr id="108548" name="Rectangle 3"/>
          <p:cNvSpPr>
            <a:spLocks noGrp="1" noChangeArrowheads="1"/>
          </p:cNvSpPr>
          <p:nvPr>
            <p:ph type="body" idx="1"/>
          </p:nvPr>
        </p:nvSpPr>
        <p:spPr>
          <a:xfrm>
            <a:off x="838200" y="1825625"/>
            <a:ext cx="6554821" cy="4351338"/>
          </a:xfrm>
        </p:spPr>
        <p:txBody>
          <a:bodyPr>
            <a:normAutofit/>
          </a:bodyPr>
          <a:lstStyle/>
          <a:p>
            <a:pPr marL="0" indent="0" algn="ctr">
              <a:buNone/>
            </a:pPr>
            <a:r>
              <a:rPr lang="en-US" b="1" dirty="0">
                <a:latin typeface="Times New Roman" panose="02020603050405020304" pitchFamily="18" charset="0"/>
                <a:cs typeface="Times New Roman" panose="02020603050405020304" pitchFamily="18" charset="0"/>
              </a:rPr>
              <a:t>Formal Disciplinary Action is used when:</a:t>
            </a:r>
          </a:p>
          <a:p>
            <a:endParaRPr lang="en-US" dirty="0">
              <a:latin typeface="Times New Roman" panose="02020603050405020304" pitchFamily="18" charset="0"/>
              <a:cs typeface="Times New Roman" panose="02020603050405020304" pitchFamily="18" charset="0"/>
            </a:endParaRPr>
          </a:p>
          <a:p>
            <a:pPr>
              <a:buFont typeface="Wingdings" panose="05000000000000000000" pitchFamily="2" charset="2"/>
              <a:buChar char="§"/>
            </a:pPr>
            <a:r>
              <a:rPr lang="en-US" sz="2400" dirty="0">
                <a:latin typeface="Avenir"/>
                <a:cs typeface="Times New Roman" panose="02020603050405020304" pitchFamily="18" charset="0"/>
              </a:rPr>
              <a:t>An employee’s action is a direct violation of reasonable work rules and/or policy.</a:t>
            </a:r>
          </a:p>
          <a:p>
            <a:pPr>
              <a:buFont typeface="Wingdings" panose="05000000000000000000" pitchFamily="2" charset="2"/>
              <a:buChar char="§"/>
            </a:pPr>
            <a:r>
              <a:rPr lang="en-US" sz="2400" dirty="0">
                <a:latin typeface="Avenir"/>
                <a:cs typeface="Times New Roman" panose="02020603050405020304" pitchFamily="18" charset="0"/>
              </a:rPr>
              <a:t>Repeated counseling is met with failure or a flagrant act of misconduct occurs.</a:t>
            </a:r>
          </a:p>
          <a:p>
            <a:pPr>
              <a:buFont typeface="Wingdings" panose="05000000000000000000" pitchFamily="2" charset="2"/>
              <a:buChar char="§"/>
            </a:pPr>
            <a:r>
              <a:rPr lang="en-US" sz="2400" dirty="0">
                <a:latin typeface="Avenir"/>
                <a:cs typeface="Times New Roman" panose="02020603050405020304" pitchFamily="18" charset="0"/>
              </a:rPr>
              <a:t>There is a pattern of violations that continue to occur.</a:t>
            </a:r>
          </a:p>
          <a:p>
            <a:pPr algn="just"/>
            <a:endParaRPr lang="en-US" dirty="0"/>
          </a:p>
        </p:txBody>
      </p:sp>
      <p:pic>
        <p:nvPicPr>
          <p:cNvPr id="4" name="Picture 3">
            <a:extLst>
              <a:ext uri="{FF2B5EF4-FFF2-40B4-BE49-F238E27FC236}">
                <a16:creationId xmlns:a16="http://schemas.microsoft.com/office/drawing/2014/main" id="{66176C89-718A-4197-B87B-0F64707685D6}"/>
              </a:ext>
            </a:extLst>
          </p:cNvPr>
          <p:cNvPicPr>
            <a:picLocks noChangeAspect="1"/>
          </p:cNvPicPr>
          <p:nvPr/>
        </p:nvPicPr>
        <p:blipFill rotWithShape="1">
          <a:blip r:embed="rId3"/>
          <a:srcRect l="2109" t="895" r="3686" b="8170"/>
          <a:stretch/>
        </p:blipFill>
        <p:spPr>
          <a:xfrm>
            <a:off x="7393020" y="2013626"/>
            <a:ext cx="4260715" cy="3647872"/>
          </a:xfrm>
          <a:prstGeom prst="rect">
            <a:avLst/>
          </a:prstGeom>
        </p:spPr>
      </p:pic>
    </p:spTree>
    <p:extLst>
      <p:ext uri="{BB962C8B-B14F-4D97-AF65-F5344CB8AC3E}">
        <p14:creationId xmlns:p14="http://schemas.microsoft.com/office/powerpoint/2010/main" val="395432992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08548">
                                            <p:txEl>
                                              <p:pRg st="0" end="0"/>
                                            </p:txEl>
                                          </p:spTgt>
                                        </p:tgtEl>
                                        <p:attrNameLst>
                                          <p:attrName>style.visibility</p:attrName>
                                        </p:attrNameLst>
                                      </p:cBhvr>
                                      <p:to>
                                        <p:strVal val="visible"/>
                                      </p:to>
                                    </p:set>
                                    <p:animEffect transition="in" filter="wipe(down)">
                                      <p:cBhvr>
                                        <p:cTn id="7" dur="580">
                                          <p:stCondLst>
                                            <p:cond delay="0"/>
                                          </p:stCondLst>
                                        </p:cTn>
                                        <p:tgtEl>
                                          <p:spTgt spid="108548">
                                            <p:txEl>
                                              <p:pRg st="0" end="0"/>
                                            </p:txEl>
                                          </p:spTgt>
                                        </p:tgtEl>
                                      </p:cBhvr>
                                    </p:animEffect>
                                    <p:anim calcmode="lin" valueType="num">
                                      <p:cBhvr>
                                        <p:cTn id="8" dur="1822" tmFilter="0,0; 0.14,0.36; 0.43,0.73; 0.71,0.91; 1.0,1.0">
                                          <p:stCondLst>
                                            <p:cond delay="0"/>
                                          </p:stCondLst>
                                        </p:cTn>
                                        <p:tgtEl>
                                          <p:spTgt spid="108548">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8548">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8548">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8548">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8548">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108548">
                                            <p:txEl>
                                              <p:pRg st="0" end="0"/>
                                            </p:txEl>
                                          </p:spTgt>
                                        </p:tgtEl>
                                      </p:cBhvr>
                                      <p:to x="100000" y="60000"/>
                                    </p:animScale>
                                    <p:animScale>
                                      <p:cBhvr>
                                        <p:cTn id="14" dur="166" decel="50000">
                                          <p:stCondLst>
                                            <p:cond delay="676"/>
                                          </p:stCondLst>
                                        </p:cTn>
                                        <p:tgtEl>
                                          <p:spTgt spid="108548">
                                            <p:txEl>
                                              <p:pRg st="0" end="0"/>
                                            </p:txEl>
                                          </p:spTgt>
                                        </p:tgtEl>
                                      </p:cBhvr>
                                      <p:to x="100000" y="100000"/>
                                    </p:animScale>
                                    <p:animScale>
                                      <p:cBhvr>
                                        <p:cTn id="15" dur="26">
                                          <p:stCondLst>
                                            <p:cond delay="1312"/>
                                          </p:stCondLst>
                                        </p:cTn>
                                        <p:tgtEl>
                                          <p:spTgt spid="108548">
                                            <p:txEl>
                                              <p:pRg st="0" end="0"/>
                                            </p:txEl>
                                          </p:spTgt>
                                        </p:tgtEl>
                                      </p:cBhvr>
                                      <p:to x="100000" y="80000"/>
                                    </p:animScale>
                                    <p:animScale>
                                      <p:cBhvr>
                                        <p:cTn id="16" dur="166" decel="50000">
                                          <p:stCondLst>
                                            <p:cond delay="1338"/>
                                          </p:stCondLst>
                                        </p:cTn>
                                        <p:tgtEl>
                                          <p:spTgt spid="108548">
                                            <p:txEl>
                                              <p:pRg st="0" end="0"/>
                                            </p:txEl>
                                          </p:spTgt>
                                        </p:tgtEl>
                                      </p:cBhvr>
                                      <p:to x="100000" y="100000"/>
                                    </p:animScale>
                                    <p:animScale>
                                      <p:cBhvr>
                                        <p:cTn id="17" dur="26">
                                          <p:stCondLst>
                                            <p:cond delay="1642"/>
                                          </p:stCondLst>
                                        </p:cTn>
                                        <p:tgtEl>
                                          <p:spTgt spid="108548">
                                            <p:txEl>
                                              <p:pRg st="0" end="0"/>
                                            </p:txEl>
                                          </p:spTgt>
                                        </p:tgtEl>
                                      </p:cBhvr>
                                      <p:to x="100000" y="90000"/>
                                    </p:animScale>
                                    <p:animScale>
                                      <p:cBhvr>
                                        <p:cTn id="18" dur="166" decel="50000">
                                          <p:stCondLst>
                                            <p:cond delay="1668"/>
                                          </p:stCondLst>
                                        </p:cTn>
                                        <p:tgtEl>
                                          <p:spTgt spid="108548">
                                            <p:txEl>
                                              <p:pRg st="0" end="0"/>
                                            </p:txEl>
                                          </p:spTgt>
                                        </p:tgtEl>
                                      </p:cBhvr>
                                      <p:to x="100000" y="100000"/>
                                    </p:animScale>
                                    <p:animScale>
                                      <p:cBhvr>
                                        <p:cTn id="19" dur="26">
                                          <p:stCondLst>
                                            <p:cond delay="1808"/>
                                          </p:stCondLst>
                                        </p:cTn>
                                        <p:tgtEl>
                                          <p:spTgt spid="108548">
                                            <p:txEl>
                                              <p:pRg st="0" end="0"/>
                                            </p:txEl>
                                          </p:spTgt>
                                        </p:tgtEl>
                                      </p:cBhvr>
                                      <p:to x="100000" y="95000"/>
                                    </p:animScale>
                                    <p:animScale>
                                      <p:cBhvr>
                                        <p:cTn id="20" dur="166" decel="50000">
                                          <p:stCondLst>
                                            <p:cond delay="1834"/>
                                          </p:stCondLst>
                                        </p:cTn>
                                        <p:tgtEl>
                                          <p:spTgt spid="108548">
                                            <p:txEl>
                                              <p:pRg st="0" end="0"/>
                                            </p:txEl>
                                          </p:spTgt>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08548">
                                            <p:txEl>
                                              <p:pRg st="2" end="2"/>
                                            </p:txEl>
                                          </p:spTgt>
                                        </p:tgtEl>
                                        <p:attrNameLst>
                                          <p:attrName>style.visibility</p:attrName>
                                        </p:attrNameLst>
                                      </p:cBhvr>
                                      <p:to>
                                        <p:strVal val="visible"/>
                                      </p:to>
                                    </p:set>
                                    <p:animEffect transition="in" filter="wipe(down)">
                                      <p:cBhvr>
                                        <p:cTn id="23" dur="580">
                                          <p:stCondLst>
                                            <p:cond delay="0"/>
                                          </p:stCondLst>
                                        </p:cTn>
                                        <p:tgtEl>
                                          <p:spTgt spid="108548">
                                            <p:txEl>
                                              <p:pRg st="2" end="2"/>
                                            </p:txEl>
                                          </p:spTgt>
                                        </p:tgtEl>
                                      </p:cBhvr>
                                    </p:animEffect>
                                    <p:anim calcmode="lin" valueType="num">
                                      <p:cBhvr>
                                        <p:cTn id="24" dur="1822" tmFilter="0,0; 0.14,0.36; 0.43,0.73; 0.71,0.91; 1.0,1.0">
                                          <p:stCondLst>
                                            <p:cond delay="0"/>
                                          </p:stCondLst>
                                        </p:cTn>
                                        <p:tgtEl>
                                          <p:spTgt spid="108548">
                                            <p:txEl>
                                              <p:pRg st="2" end="2"/>
                                            </p:txEl>
                                          </p:spTgt>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08548">
                                            <p:txEl>
                                              <p:pRg st="2" end="2"/>
                                            </p:txEl>
                                          </p:spTgt>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08548">
                                            <p:txEl>
                                              <p:pRg st="2" end="2"/>
                                            </p:txEl>
                                          </p:spTgt>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08548">
                                            <p:txEl>
                                              <p:pRg st="2" end="2"/>
                                            </p:txEl>
                                          </p:spTgt>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08548">
                                            <p:txEl>
                                              <p:pRg st="2" end="2"/>
                                            </p:txEl>
                                          </p:spTgt>
                                        </p:tgtEl>
                                        <p:attrNameLst>
                                          <p:attrName>ppt_y</p:attrName>
                                        </p:attrNameLst>
                                      </p:cBhvr>
                                      <p:tavLst>
                                        <p:tav tm="0" fmla="#ppt_y-sin(pi*$)/81">
                                          <p:val>
                                            <p:fltVal val="0"/>
                                          </p:val>
                                        </p:tav>
                                        <p:tav tm="100000">
                                          <p:val>
                                            <p:fltVal val="1"/>
                                          </p:val>
                                        </p:tav>
                                      </p:tavLst>
                                    </p:anim>
                                    <p:animScale>
                                      <p:cBhvr>
                                        <p:cTn id="29" dur="26">
                                          <p:stCondLst>
                                            <p:cond delay="650"/>
                                          </p:stCondLst>
                                        </p:cTn>
                                        <p:tgtEl>
                                          <p:spTgt spid="108548">
                                            <p:txEl>
                                              <p:pRg st="2" end="2"/>
                                            </p:txEl>
                                          </p:spTgt>
                                        </p:tgtEl>
                                      </p:cBhvr>
                                      <p:to x="100000" y="60000"/>
                                    </p:animScale>
                                    <p:animScale>
                                      <p:cBhvr>
                                        <p:cTn id="30" dur="166" decel="50000">
                                          <p:stCondLst>
                                            <p:cond delay="676"/>
                                          </p:stCondLst>
                                        </p:cTn>
                                        <p:tgtEl>
                                          <p:spTgt spid="108548">
                                            <p:txEl>
                                              <p:pRg st="2" end="2"/>
                                            </p:txEl>
                                          </p:spTgt>
                                        </p:tgtEl>
                                      </p:cBhvr>
                                      <p:to x="100000" y="100000"/>
                                    </p:animScale>
                                    <p:animScale>
                                      <p:cBhvr>
                                        <p:cTn id="31" dur="26">
                                          <p:stCondLst>
                                            <p:cond delay="1312"/>
                                          </p:stCondLst>
                                        </p:cTn>
                                        <p:tgtEl>
                                          <p:spTgt spid="108548">
                                            <p:txEl>
                                              <p:pRg st="2" end="2"/>
                                            </p:txEl>
                                          </p:spTgt>
                                        </p:tgtEl>
                                      </p:cBhvr>
                                      <p:to x="100000" y="80000"/>
                                    </p:animScale>
                                    <p:animScale>
                                      <p:cBhvr>
                                        <p:cTn id="32" dur="166" decel="50000">
                                          <p:stCondLst>
                                            <p:cond delay="1338"/>
                                          </p:stCondLst>
                                        </p:cTn>
                                        <p:tgtEl>
                                          <p:spTgt spid="108548">
                                            <p:txEl>
                                              <p:pRg st="2" end="2"/>
                                            </p:txEl>
                                          </p:spTgt>
                                        </p:tgtEl>
                                      </p:cBhvr>
                                      <p:to x="100000" y="100000"/>
                                    </p:animScale>
                                    <p:animScale>
                                      <p:cBhvr>
                                        <p:cTn id="33" dur="26">
                                          <p:stCondLst>
                                            <p:cond delay="1642"/>
                                          </p:stCondLst>
                                        </p:cTn>
                                        <p:tgtEl>
                                          <p:spTgt spid="108548">
                                            <p:txEl>
                                              <p:pRg st="2" end="2"/>
                                            </p:txEl>
                                          </p:spTgt>
                                        </p:tgtEl>
                                      </p:cBhvr>
                                      <p:to x="100000" y="90000"/>
                                    </p:animScale>
                                    <p:animScale>
                                      <p:cBhvr>
                                        <p:cTn id="34" dur="166" decel="50000">
                                          <p:stCondLst>
                                            <p:cond delay="1668"/>
                                          </p:stCondLst>
                                        </p:cTn>
                                        <p:tgtEl>
                                          <p:spTgt spid="108548">
                                            <p:txEl>
                                              <p:pRg st="2" end="2"/>
                                            </p:txEl>
                                          </p:spTgt>
                                        </p:tgtEl>
                                      </p:cBhvr>
                                      <p:to x="100000" y="100000"/>
                                    </p:animScale>
                                    <p:animScale>
                                      <p:cBhvr>
                                        <p:cTn id="35" dur="26">
                                          <p:stCondLst>
                                            <p:cond delay="1808"/>
                                          </p:stCondLst>
                                        </p:cTn>
                                        <p:tgtEl>
                                          <p:spTgt spid="108548">
                                            <p:txEl>
                                              <p:pRg st="2" end="2"/>
                                            </p:txEl>
                                          </p:spTgt>
                                        </p:tgtEl>
                                      </p:cBhvr>
                                      <p:to x="100000" y="95000"/>
                                    </p:animScale>
                                    <p:animScale>
                                      <p:cBhvr>
                                        <p:cTn id="36" dur="166" decel="50000">
                                          <p:stCondLst>
                                            <p:cond delay="1834"/>
                                          </p:stCondLst>
                                        </p:cTn>
                                        <p:tgtEl>
                                          <p:spTgt spid="108548">
                                            <p:txEl>
                                              <p:pRg st="2" end="2"/>
                                            </p:txEl>
                                          </p:spTgt>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108548">
                                            <p:txEl>
                                              <p:pRg st="3" end="3"/>
                                            </p:txEl>
                                          </p:spTgt>
                                        </p:tgtEl>
                                        <p:attrNameLst>
                                          <p:attrName>style.visibility</p:attrName>
                                        </p:attrNameLst>
                                      </p:cBhvr>
                                      <p:to>
                                        <p:strVal val="visible"/>
                                      </p:to>
                                    </p:set>
                                    <p:animEffect transition="in" filter="wipe(down)">
                                      <p:cBhvr>
                                        <p:cTn id="39" dur="580">
                                          <p:stCondLst>
                                            <p:cond delay="0"/>
                                          </p:stCondLst>
                                        </p:cTn>
                                        <p:tgtEl>
                                          <p:spTgt spid="108548">
                                            <p:txEl>
                                              <p:pRg st="3" end="3"/>
                                            </p:txEl>
                                          </p:spTgt>
                                        </p:tgtEl>
                                      </p:cBhvr>
                                    </p:animEffect>
                                    <p:anim calcmode="lin" valueType="num">
                                      <p:cBhvr>
                                        <p:cTn id="40" dur="1822" tmFilter="0,0; 0.14,0.36; 0.43,0.73; 0.71,0.91; 1.0,1.0">
                                          <p:stCondLst>
                                            <p:cond delay="0"/>
                                          </p:stCondLst>
                                        </p:cTn>
                                        <p:tgtEl>
                                          <p:spTgt spid="108548">
                                            <p:txEl>
                                              <p:pRg st="3" end="3"/>
                                            </p:txEl>
                                          </p:spTgt>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08548">
                                            <p:txEl>
                                              <p:pRg st="3" end="3"/>
                                            </p:txEl>
                                          </p:spTgt>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08548">
                                            <p:txEl>
                                              <p:pRg st="3" end="3"/>
                                            </p:txEl>
                                          </p:spTgt>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08548">
                                            <p:txEl>
                                              <p:pRg st="3" end="3"/>
                                            </p:txEl>
                                          </p:spTgt>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08548">
                                            <p:txEl>
                                              <p:pRg st="3" end="3"/>
                                            </p:txEl>
                                          </p:spTgt>
                                        </p:tgtEl>
                                        <p:attrNameLst>
                                          <p:attrName>ppt_y</p:attrName>
                                        </p:attrNameLst>
                                      </p:cBhvr>
                                      <p:tavLst>
                                        <p:tav tm="0" fmla="#ppt_y-sin(pi*$)/81">
                                          <p:val>
                                            <p:fltVal val="0"/>
                                          </p:val>
                                        </p:tav>
                                        <p:tav tm="100000">
                                          <p:val>
                                            <p:fltVal val="1"/>
                                          </p:val>
                                        </p:tav>
                                      </p:tavLst>
                                    </p:anim>
                                    <p:animScale>
                                      <p:cBhvr>
                                        <p:cTn id="45" dur="26">
                                          <p:stCondLst>
                                            <p:cond delay="650"/>
                                          </p:stCondLst>
                                        </p:cTn>
                                        <p:tgtEl>
                                          <p:spTgt spid="108548">
                                            <p:txEl>
                                              <p:pRg st="3" end="3"/>
                                            </p:txEl>
                                          </p:spTgt>
                                        </p:tgtEl>
                                      </p:cBhvr>
                                      <p:to x="100000" y="60000"/>
                                    </p:animScale>
                                    <p:animScale>
                                      <p:cBhvr>
                                        <p:cTn id="46" dur="166" decel="50000">
                                          <p:stCondLst>
                                            <p:cond delay="676"/>
                                          </p:stCondLst>
                                        </p:cTn>
                                        <p:tgtEl>
                                          <p:spTgt spid="108548">
                                            <p:txEl>
                                              <p:pRg st="3" end="3"/>
                                            </p:txEl>
                                          </p:spTgt>
                                        </p:tgtEl>
                                      </p:cBhvr>
                                      <p:to x="100000" y="100000"/>
                                    </p:animScale>
                                    <p:animScale>
                                      <p:cBhvr>
                                        <p:cTn id="47" dur="26">
                                          <p:stCondLst>
                                            <p:cond delay="1312"/>
                                          </p:stCondLst>
                                        </p:cTn>
                                        <p:tgtEl>
                                          <p:spTgt spid="108548">
                                            <p:txEl>
                                              <p:pRg st="3" end="3"/>
                                            </p:txEl>
                                          </p:spTgt>
                                        </p:tgtEl>
                                      </p:cBhvr>
                                      <p:to x="100000" y="80000"/>
                                    </p:animScale>
                                    <p:animScale>
                                      <p:cBhvr>
                                        <p:cTn id="48" dur="166" decel="50000">
                                          <p:stCondLst>
                                            <p:cond delay="1338"/>
                                          </p:stCondLst>
                                        </p:cTn>
                                        <p:tgtEl>
                                          <p:spTgt spid="108548">
                                            <p:txEl>
                                              <p:pRg st="3" end="3"/>
                                            </p:txEl>
                                          </p:spTgt>
                                        </p:tgtEl>
                                      </p:cBhvr>
                                      <p:to x="100000" y="100000"/>
                                    </p:animScale>
                                    <p:animScale>
                                      <p:cBhvr>
                                        <p:cTn id="49" dur="26">
                                          <p:stCondLst>
                                            <p:cond delay="1642"/>
                                          </p:stCondLst>
                                        </p:cTn>
                                        <p:tgtEl>
                                          <p:spTgt spid="108548">
                                            <p:txEl>
                                              <p:pRg st="3" end="3"/>
                                            </p:txEl>
                                          </p:spTgt>
                                        </p:tgtEl>
                                      </p:cBhvr>
                                      <p:to x="100000" y="90000"/>
                                    </p:animScale>
                                    <p:animScale>
                                      <p:cBhvr>
                                        <p:cTn id="50" dur="166" decel="50000">
                                          <p:stCondLst>
                                            <p:cond delay="1668"/>
                                          </p:stCondLst>
                                        </p:cTn>
                                        <p:tgtEl>
                                          <p:spTgt spid="108548">
                                            <p:txEl>
                                              <p:pRg st="3" end="3"/>
                                            </p:txEl>
                                          </p:spTgt>
                                        </p:tgtEl>
                                      </p:cBhvr>
                                      <p:to x="100000" y="100000"/>
                                    </p:animScale>
                                    <p:animScale>
                                      <p:cBhvr>
                                        <p:cTn id="51" dur="26">
                                          <p:stCondLst>
                                            <p:cond delay="1808"/>
                                          </p:stCondLst>
                                        </p:cTn>
                                        <p:tgtEl>
                                          <p:spTgt spid="108548">
                                            <p:txEl>
                                              <p:pRg st="3" end="3"/>
                                            </p:txEl>
                                          </p:spTgt>
                                        </p:tgtEl>
                                      </p:cBhvr>
                                      <p:to x="100000" y="95000"/>
                                    </p:animScale>
                                    <p:animScale>
                                      <p:cBhvr>
                                        <p:cTn id="52" dur="166" decel="50000">
                                          <p:stCondLst>
                                            <p:cond delay="1834"/>
                                          </p:stCondLst>
                                        </p:cTn>
                                        <p:tgtEl>
                                          <p:spTgt spid="108548">
                                            <p:txEl>
                                              <p:pRg st="3" end="3"/>
                                            </p:txEl>
                                          </p:spTgt>
                                        </p:tgtEl>
                                      </p:cBhvr>
                                      <p:to x="100000" y="100000"/>
                                    </p:animScale>
                                  </p:childTnLst>
                                </p:cTn>
                              </p:par>
                              <p:par>
                                <p:cTn id="53" presetID="26" presetClass="entr" presetSubtype="0" fill="hold" grpId="0" nodeType="withEffect">
                                  <p:stCondLst>
                                    <p:cond delay="0"/>
                                  </p:stCondLst>
                                  <p:childTnLst>
                                    <p:set>
                                      <p:cBhvr>
                                        <p:cTn id="54" dur="1" fill="hold">
                                          <p:stCondLst>
                                            <p:cond delay="0"/>
                                          </p:stCondLst>
                                        </p:cTn>
                                        <p:tgtEl>
                                          <p:spTgt spid="108548">
                                            <p:txEl>
                                              <p:pRg st="4" end="4"/>
                                            </p:txEl>
                                          </p:spTgt>
                                        </p:tgtEl>
                                        <p:attrNameLst>
                                          <p:attrName>style.visibility</p:attrName>
                                        </p:attrNameLst>
                                      </p:cBhvr>
                                      <p:to>
                                        <p:strVal val="visible"/>
                                      </p:to>
                                    </p:set>
                                    <p:animEffect transition="in" filter="wipe(down)">
                                      <p:cBhvr>
                                        <p:cTn id="55" dur="580">
                                          <p:stCondLst>
                                            <p:cond delay="0"/>
                                          </p:stCondLst>
                                        </p:cTn>
                                        <p:tgtEl>
                                          <p:spTgt spid="108548">
                                            <p:txEl>
                                              <p:pRg st="4" end="4"/>
                                            </p:txEl>
                                          </p:spTgt>
                                        </p:tgtEl>
                                      </p:cBhvr>
                                    </p:animEffect>
                                    <p:anim calcmode="lin" valueType="num">
                                      <p:cBhvr>
                                        <p:cTn id="56" dur="1822" tmFilter="0,0; 0.14,0.36; 0.43,0.73; 0.71,0.91; 1.0,1.0">
                                          <p:stCondLst>
                                            <p:cond delay="0"/>
                                          </p:stCondLst>
                                        </p:cTn>
                                        <p:tgtEl>
                                          <p:spTgt spid="108548">
                                            <p:txEl>
                                              <p:pRg st="4" end="4"/>
                                            </p:txEl>
                                          </p:spTgt>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108548">
                                            <p:txEl>
                                              <p:pRg st="4" end="4"/>
                                            </p:txEl>
                                          </p:spTgt>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108548">
                                            <p:txEl>
                                              <p:pRg st="4" end="4"/>
                                            </p:txEl>
                                          </p:spTgt>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108548">
                                            <p:txEl>
                                              <p:pRg st="4" end="4"/>
                                            </p:txEl>
                                          </p:spTgt>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108548">
                                            <p:txEl>
                                              <p:pRg st="4" end="4"/>
                                            </p:txEl>
                                          </p:spTgt>
                                        </p:tgtEl>
                                        <p:attrNameLst>
                                          <p:attrName>ppt_y</p:attrName>
                                        </p:attrNameLst>
                                      </p:cBhvr>
                                      <p:tavLst>
                                        <p:tav tm="0" fmla="#ppt_y-sin(pi*$)/81">
                                          <p:val>
                                            <p:fltVal val="0"/>
                                          </p:val>
                                        </p:tav>
                                        <p:tav tm="100000">
                                          <p:val>
                                            <p:fltVal val="1"/>
                                          </p:val>
                                        </p:tav>
                                      </p:tavLst>
                                    </p:anim>
                                    <p:animScale>
                                      <p:cBhvr>
                                        <p:cTn id="61" dur="26">
                                          <p:stCondLst>
                                            <p:cond delay="650"/>
                                          </p:stCondLst>
                                        </p:cTn>
                                        <p:tgtEl>
                                          <p:spTgt spid="108548">
                                            <p:txEl>
                                              <p:pRg st="4" end="4"/>
                                            </p:txEl>
                                          </p:spTgt>
                                        </p:tgtEl>
                                      </p:cBhvr>
                                      <p:to x="100000" y="60000"/>
                                    </p:animScale>
                                    <p:animScale>
                                      <p:cBhvr>
                                        <p:cTn id="62" dur="166" decel="50000">
                                          <p:stCondLst>
                                            <p:cond delay="676"/>
                                          </p:stCondLst>
                                        </p:cTn>
                                        <p:tgtEl>
                                          <p:spTgt spid="108548">
                                            <p:txEl>
                                              <p:pRg st="4" end="4"/>
                                            </p:txEl>
                                          </p:spTgt>
                                        </p:tgtEl>
                                      </p:cBhvr>
                                      <p:to x="100000" y="100000"/>
                                    </p:animScale>
                                    <p:animScale>
                                      <p:cBhvr>
                                        <p:cTn id="63" dur="26">
                                          <p:stCondLst>
                                            <p:cond delay="1312"/>
                                          </p:stCondLst>
                                        </p:cTn>
                                        <p:tgtEl>
                                          <p:spTgt spid="108548">
                                            <p:txEl>
                                              <p:pRg st="4" end="4"/>
                                            </p:txEl>
                                          </p:spTgt>
                                        </p:tgtEl>
                                      </p:cBhvr>
                                      <p:to x="100000" y="80000"/>
                                    </p:animScale>
                                    <p:animScale>
                                      <p:cBhvr>
                                        <p:cTn id="64" dur="166" decel="50000">
                                          <p:stCondLst>
                                            <p:cond delay="1338"/>
                                          </p:stCondLst>
                                        </p:cTn>
                                        <p:tgtEl>
                                          <p:spTgt spid="108548">
                                            <p:txEl>
                                              <p:pRg st="4" end="4"/>
                                            </p:txEl>
                                          </p:spTgt>
                                        </p:tgtEl>
                                      </p:cBhvr>
                                      <p:to x="100000" y="100000"/>
                                    </p:animScale>
                                    <p:animScale>
                                      <p:cBhvr>
                                        <p:cTn id="65" dur="26">
                                          <p:stCondLst>
                                            <p:cond delay="1642"/>
                                          </p:stCondLst>
                                        </p:cTn>
                                        <p:tgtEl>
                                          <p:spTgt spid="108548">
                                            <p:txEl>
                                              <p:pRg st="4" end="4"/>
                                            </p:txEl>
                                          </p:spTgt>
                                        </p:tgtEl>
                                      </p:cBhvr>
                                      <p:to x="100000" y="90000"/>
                                    </p:animScale>
                                    <p:animScale>
                                      <p:cBhvr>
                                        <p:cTn id="66" dur="166" decel="50000">
                                          <p:stCondLst>
                                            <p:cond delay="1668"/>
                                          </p:stCondLst>
                                        </p:cTn>
                                        <p:tgtEl>
                                          <p:spTgt spid="108548">
                                            <p:txEl>
                                              <p:pRg st="4" end="4"/>
                                            </p:txEl>
                                          </p:spTgt>
                                        </p:tgtEl>
                                      </p:cBhvr>
                                      <p:to x="100000" y="100000"/>
                                    </p:animScale>
                                    <p:animScale>
                                      <p:cBhvr>
                                        <p:cTn id="67" dur="26">
                                          <p:stCondLst>
                                            <p:cond delay="1808"/>
                                          </p:stCondLst>
                                        </p:cTn>
                                        <p:tgtEl>
                                          <p:spTgt spid="108548">
                                            <p:txEl>
                                              <p:pRg st="4" end="4"/>
                                            </p:txEl>
                                          </p:spTgt>
                                        </p:tgtEl>
                                      </p:cBhvr>
                                      <p:to x="100000" y="95000"/>
                                    </p:animScale>
                                    <p:animScale>
                                      <p:cBhvr>
                                        <p:cTn id="68" dur="166" decel="50000">
                                          <p:stCondLst>
                                            <p:cond delay="1834"/>
                                          </p:stCondLst>
                                        </p:cTn>
                                        <p:tgtEl>
                                          <p:spTgt spid="108548">
                                            <p:txEl>
                                              <p:pRg st="4" end="4"/>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8"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5" name="Rectangle 2"/>
          <p:cNvSpPr>
            <a:spLocks noGrp="1" noChangeArrowheads="1"/>
          </p:cNvSpPr>
          <p:nvPr>
            <p:ph type="title"/>
          </p:nvPr>
        </p:nvSpPr>
        <p:spPr>
          <a:solidFill>
            <a:srgbClr val="244D7E"/>
          </a:solidFill>
        </p:spPr>
        <p:txBody>
          <a:bodyPr/>
          <a:lstStyle/>
          <a:p>
            <a:r>
              <a:rPr lang="en-US" dirty="0">
                <a:solidFill>
                  <a:schemeClr val="bg1"/>
                </a:solidFill>
                <a:latin typeface="Montserrat" panose="00000500000000000000" pitchFamily="2" charset="0"/>
                <a:ea typeface="Roboto Light" panose="02000000000000000000" pitchFamily="2" charset="0"/>
              </a:rPr>
              <a:t>Employee Discipline</a:t>
            </a:r>
          </a:p>
        </p:txBody>
      </p:sp>
      <p:sp>
        <p:nvSpPr>
          <p:cNvPr id="110596" name="Rectangle 3"/>
          <p:cNvSpPr>
            <a:spLocks noGrp="1" noChangeArrowheads="1"/>
          </p:cNvSpPr>
          <p:nvPr>
            <p:ph type="body" idx="1"/>
          </p:nvPr>
        </p:nvSpPr>
        <p:spPr/>
        <p:txBody>
          <a:bodyPr>
            <a:normAutofit/>
          </a:bodyPr>
          <a:lstStyle/>
          <a:p>
            <a:pPr marL="0" indent="0">
              <a:buNone/>
            </a:pPr>
            <a:r>
              <a:rPr lang="en-US" sz="3400" b="1" dirty="0">
                <a:latin typeface="Avenir"/>
              </a:rPr>
              <a:t>Formal Discipline action:</a:t>
            </a:r>
          </a:p>
          <a:p>
            <a:endParaRPr lang="en-US" sz="3400" dirty="0">
              <a:latin typeface="Avenir"/>
            </a:endParaRPr>
          </a:p>
          <a:p>
            <a:r>
              <a:rPr lang="en-US" sz="3400" dirty="0">
                <a:latin typeface="Avenir"/>
              </a:rPr>
              <a:t>Is always documented</a:t>
            </a:r>
          </a:p>
          <a:p>
            <a:r>
              <a:rPr lang="en-US" sz="3400" dirty="0">
                <a:latin typeface="Avenir"/>
              </a:rPr>
              <a:t>Is planned in advance, with HR</a:t>
            </a:r>
          </a:p>
          <a:p>
            <a:r>
              <a:rPr lang="en-US" sz="3400" dirty="0">
                <a:latin typeface="Avenir"/>
              </a:rPr>
              <a:t>Follows set guidelines</a:t>
            </a:r>
          </a:p>
          <a:p>
            <a:r>
              <a:rPr lang="en-US" sz="3400" dirty="0">
                <a:latin typeface="Avenir"/>
              </a:rPr>
              <a:t>Must be based on “just cause”</a:t>
            </a:r>
          </a:p>
        </p:txBody>
      </p:sp>
      <p:pic>
        <p:nvPicPr>
          <p:cNvPr id="3" name="Picture 2">
            <a:extLst>
              <a:ext uri="{FF2B5EF4-FFF2-40B4-BE49-F238E27FC236}">
                <a16:creationId xmlns:a16="http://schemas.microsoft.com/office/drawing/2014/main" id="{3AEB08C8-4827-4843-83BD-7F2F9A55ADAA}"/>
              </a:ext>
            </a:extLst>
          </p:cNvPr>
          <p:cNvPicPr>
            <a:picLocks noChangeAspect="1"/>
          </p:cNvPicPr>
          <p:nvPr/>
        </p:nvPicPr>
        <p:blipFill>
          <a:blip r:embed="rId3"/>
          <a:stretch>
            <a:fillRect/>
          </a:stretch>
        </p:blipFill>
        <p:spPr>
          <a:xfrm>
            <a:off x="7420897" y="3036546"/>
            <a:ext cx="3932903" cy="2458065"/>
          </a:xfrm>
          <a:prstGeom prst="rect">
            <a:avLst/>
          </a:prstGeom>
        </p:spPr>
      </p:pic>
    </p:spTree>
    <p:extLst>
      <p:ext uri="{BB962C8B-B14F-4D97-AF65-F5344CB8AC3E}">
        <p14:creationId xmlns:p14="http://schemas.microsoft.com/office/powerpoint/2010/main" val="108382264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110596">
                                            <p:txEl>
                                              <p:pRg st="0" end="0"/>
                                            </p:txEl>
                                          </p:spTgt>
                                        </p:tgtEl>
                                        <p:attrNameLst>
                                          <p:attrName>style.visibility</p:attrName>
                                        </p:attrNameLst>
                                      </p:cBhvr>
                                      <p:to>
                                        <p:strVal val="visible"/>
                                      </p:to>
                                    </p:set>
                                    <p:animEffect transition="in" filter="fade">
                                      <p:cBhvr>
                                        <p:cTn id="7" dur="1750"/>
                                        <p:tgtEl>
                                          <p:spTgt spid="110596">
                                            <p:txEl>
                                              <p:pRg st="0" end="0"/>
                                            </p:txEl>
                                          </p:spTgt>
                                        </p:tgtEl>
                                      </p:cBhvr>
                                    </p:animEffect>
                                    <p:anim calcmode="lin" valueType="num">
                                      <p:cBhvr>
                                        <p:cTn id="8" dur="1750" fill="hold"/>
                                        <p:tgtEl>
                                          <p:spTgt spid="110596">
                                            <p:txEl>
                                              <p:pRg st="0" end="0"/>
                                            </p:txEl>
                                          </p:spTgt>
                                        </p:tgtEl>
                                        <p:attrNameLst>
                                          <p:attrName>ppt_w</p:attrName>
                                        </p:attrNameLst>
                                      </p:cBhvr>
                                      <p:tavLst>
                                        <p:tav tm="0" fmla="#ppt_w*sin(2.5*pi*$)">
                                          <p:val>
                                            <p:fltVal val="0"/>
                                          </p:val>
                                        </p:tav>
                                        <p:tav tm="100000">
                                          <p:val>
                                            <p:fltVal val="1"/>
                                          </p:val>
                                        </p:tav>
                                      </p:tavLst>
                                    </p:anim>
                                    <p:anim calcmode="lin" valueType="num">
                                      <p:cBhvr>
                                        <p:cTn id="9" dur="1750" fill="hold"/>
                                        <p:tgtEl>
                                          <p:spTgt spid="110596">
                                            <p:txEl>
                                              <p:pRg st="0" end="0"/>
                                            </p:txEl>
                                          </p:spTgt>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110596">
                                            <p:txEl>
                                              <p:pRg st="2" end="2"/>
                                            </p:txEl>
                                          </p:spTgt>
                                        </p:tgtEl>
                                        <p:attrNameLst>
                                          <p:attrName>style.visibility</p:attrName>
                                        </p:attrNameLst>
                                      </p:cBhvr>
                                      <p:to>
                                        <p:strVal val="visible"/>
                                      </p:to>
                                    </p:set>
                                    <p:animEffect transition="in" filter="fade">
                                      <p:cBhvr>
                                        <p:cTn id="12" dur="1750"/>
                                        <p:tgtEl>
                                          <p:spTgt spid="110596">
                                            <p:txEl>
                                              <p:pRg st="2" end="2"/>
                                            </p:txEl>
                                          </p:spTgt>
                                        </p:tgtEl>
                                      </p:cBhvr>
                                    </p:animEffect>
                                    <p:anim calcmode="lin" valueType="num">
                                      <p:cBhvr>
                                        <p:cTn id="13" dur="1750" fill="hold"/>
                                        <p:tgtEl>
                                          <p:spTgt spid="110596">
                                            <p:txEl>
                                              <p:pRg st="2" end="2"/>
                                            </p:txEl>
                                          </p:spTgt>
                                        </p:tgtEl>
                                        <p:attrNameLst>
                                          <p:attrName>ppt_w</p:attrName>
                                        </p:attrNameLst>
                                      </p:cBhvr>
                                      <p:tavLst>
                                        <p:tav tm="0" fmla="#ppt_w*sin(2.5*pi*$)">
                                          <p:val>
                                            <p:fltVal val="0"/>
                                          </p:val>
                                        </p:tav>
                                        <p:tav tm="100000">
                                          <p:val>
                                            <p:fltVal val="1"/>
                                          </p:val>
                                        </p:tav>
                                      </p:tavLst>
                                    </p:anim>
                                    <p:anim calcmode="lin" valueType="num">
                                      <p:cBhvr>
                                        <p:cTn id="14" dur="1750" fill="hold"/>
                                        <p:tgtEl>
                                          <p:spTgt spid="110596">
                                            <p:txEl>
                                              <p:pRg st="2" end="2"/>
                                            </p:txEl>
                                          </p:spTgt>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0"/>
                                  </p:stCondLst>
                                  <p:childTnLst>
                                    <p:set>
                                      <p:cBhvr>
                                        <p:cTn id="16" dur="1" fill="hold">
                                          <p:stCondLst>
                                            <p:cond delay="0"/>
                                          </p:stCondLst>
                                        </p:cTn>
                                        <p:tgtEl>
                                          <p:spTgt spid="110596">
                                            <p:txEl>
                                              <p:pRg st="3" end="3"/>
                                            </p:txEl>
                                          </p:spTgt>
                                        </p:tgtEl>
                                        <p:attrNameLst>
                                          <p:attrName>style.visibility</p:attrName>
                                        </p:attrNameLst>
                                      </p:cBhvr>
                                      <p:to>
                                        <p:strVal val="visible"/>
                                      </p:to>
                                    </p:set>
                                    <p:animEffect transition="in" filter="fade">
                                      <p:cBhvr>
                                        <p:cTn id="17" dur="1750"/>
                                        <p:tgtEl>
                                          <p:spTgt spid="110596">
                                            <p:txEl>
                                              <p:pRg st="3" end="3"/>
                                            </p:txEl>
                                          </p:spTgt>
                                        </p:tgtEl>
                                      </p:cBhvr>
                                    </p:animEffect>
                                    <p:anim calcmode="lin" valueType="num">
                                      <p:cBhvr>
                                        <p:cTn id="18" dur="1750" fill="hold"/>
                                        <p:tgtEl>
                                          <p:spTgt spid="110596">
                                            <p:txEl>
                                              <p:pRg st="3" end="3"/>
                                            </p:txEl>
                                          </p:spTgt>
                                        </p:tgtEl>
                                        <p:attrNameLst>
                                          <p:attrName>ppt_w</p:attrName>
                                        </p:attrNameLst>
                                      </p:cBhvr>
                                      <p:tavLst>
                                        <p:tav tm="0" fmla="#ppt_w*sin(2.5*pi*$)">
                                          <p:val>
                                            <p:fltVal val="0"/>
                                          </p:val>
                                        </p:tav>
                                        <p:tav tm="100000">
                                          <p:val>
                                            <p:fltVal val="1"/>
                                          </p:val>
                                        </p:tav>
                                      </p:tavLst>
                                    </p:anim>
                                    <p:anim calcmode="lin" valueType="num">
                                      <p:cBhvr>
                                        <p:cTn id="19" dur="1750" fill="hold"/>
                                        <p:tgtEl>
                                          <p:spTgt spid="110596">
                                            <p:txEl>
                                              <p:pRg st="3" end="3"/>
                                            </p:txEl>
                                          </p:spTgt>
                                        </p:tgtEl>
                                        <p:attrNameLst>
                                          <p:attrName>ppt_h</p:attrName>
                                        </p:attrNameLst>
                                      </p:cBhvr>
                                      <p:tavLst>
                                        <p:tav tm="0">
                                          <p:val>
                                            <p:strVal val="#ppt_h"/>
                                          </p:val>
                                        </p:tav>
                                        <p:tav tm="100000">
                                          <p:val>
                                            <p:strVal val="#ppt_h"/>
                                          </p:val>
                                        </p:tav>
                                      </p:tavLst>
                                    </p:anim>
                                  </p:childTnLst>
                                </p:cTn>
                              </p:par>
                              <p:par>
                                <p:cTn id="20" presetID="45" presetClass="entr" presetSubtype="0" fill="hold" nodeType="withEffect">
                                  <p:stCondLst>
                                    <p:cond delay="0"/>
                                  </p:stCondLst>
                                  <p:childTnLst>
                                    <p:set>
                                      <p:cBhvr>
                                        <p:cTn id="21" dur="1" fill="hold">
                                          <p:stCondLst>
                                            <p:cond delay="0"/>
                                          </p:stCondLst>
                                        </p:cTn>
                                        <p:tgtEl>
                                          <p:spTgt spid="110596">
                                            <p:txEl>
                                              <p:pRg st="4" end="4"/>
                                            </p:txEl>
                                          </p:spTgt>
                                        </p:tgtEl>
                                        <p:attrNameLst>
                                          <p:attrName>style.visibility</p:attrName>
                                        </p:attrNameLst>
                                      </p:cBhvr>
                                      <p:to>
                                        <p:strVal val="visible"/>
                                      </p:to>
                                    </p:set>
                                    <p:animEffect transition="in" filter="fade">
                                      <p:cBhvr>
                                        <p:cTn id="22" dur="1750"/>
                                        <p:tgtEl>
                                          <p:spTgt spid="110596">
                                            <p:txEl>
                                              <p:pRg st="4" end="4"/>
                                            </p:txEl>
                                          </p:spTgt>
                                        </p:tgtEl>
                                      </p:cBhvr>
                                    </p:animEffect>
                                    <p:anim calcmode="lin" valueType="num">
                                      <p:cBhvr>
                                        <p:cTn id="23" dur="1750" fill="hold"/>
                                        <p:tgtEl>
                                          <p:spTgt spid="110596">
                                            <p:txEl>
                                              <p:pRg st="4" end="4"/>
                                            </p:txEl>
                                          </p:spTgt>
                                        </p:tgtEl>
                                        <p:attrNameLst>
                                          <p:attrName>ppt_w</p:attrName>
                                        </p:attrNameLst>
                                      </p:cBhvr>
                                      <p:tavLst>
                                        <p:tav tm="0" fmla="#ppt_w*sin(2.5*pi*$)">
                                          <p:val>
                                            <p:fltVal val="0"/>
                                          </p:val>
                                        </p:tav>
                                        <p:tav tm="100000">
                                          <p:val>
                                            <p:fltVal val="1"/>
                                          </p:val>
                                        </p:tav>
                                      </p:tavLst>
                                    </p:anim>
                                    <p:anim calcmode="lin" valueType="num">
                                      <p:cBhvr>
                                        <p:cTn id="24" dur="1750" fill="hold"/>
                                        <p:tgtEl>
                                          <p:spTgt spid="110596">
                                            <p:txEl>
                                              <p:pRg st="4" end="4"/>
                                            </p:txEl>
                                          </p:spTgt>
                                        </p:tgtEl>
                                        <p:attrNameLst>
                                          <p:attrName>ppt_h</p:attrName>
                                        </p:attrNameLst>
                                      </p:cBhvr>
                                      <p:tavLst>
                                        <p:tav tm="0">
                                          <p:val>
                                            <p:strVal val="#ppt_h"/>
                                          </p:val>
                                        </p:tav>
                                        <p:tav tm="100000">
                                          <p:val>
                                            <p:strVal val="#ppt_h"/>
                                          </p:val>
                                        </p:tav>
                                      </p:tavLst>
                                    </p:anim>
                                  </p:childTnLst>
                                </p:cTn>
                              </p:par>
                              <p:par>
                                <p:cTn id="25" presetID="45" presetClass="entr" presetSubtype="0" fill="hold" nodeType="withEffect">
                                  <p:stCondLst>
                                    <p:cond delay="0"/>
                                  </p:stCondLst>
                                  <p:childTnLst>
                                    <p:set>
                                      <p:cBhvr>
                                        <p:cTn id="26" dur="1" fill="hold">
                                          <p:stCondLst>
                                            <p:cond delay="0"/>
                                          </p:stCondLst>
                                        </p:cTn>
                                        <p:tgtEl>
                                          <p:spTgt spid="110596">
                                            <p:txEl>
                                              <p:pRg st="5" end="5"/>
                                            </p:txEl>
                                          </p:spTgt>
                                        </p:tgtEl>
                                        <p:attrNameLst>
                                          <p:attrName>style.visibility</p:attrName>
                                        </p:attrNameLst>
                                      </p:cBhvr>
                                      <p:to>
                                        <p:strVal val="visible"/>
                                      </p:to>
                                    </p:set>
                                    <p:animEffect transition="in" filter="fade">
                                      <p:cBhvr>
                                        <p:cTn id="27" dur="1750"/>
                                        <p:tgtEl>
                                          <p:spTgt spid="110596">
                                            <p:txEl>
                                              <p:pRg st="5" end="5"/>
                                            </p:txEl>
                                          </p:spTgt>
                                        </p:tgtEl>
                                      </p:cBhvr>
                                    </p:animEffect>
                                    <p:anim calcmode="lin" valueType="num">
                                      <p:cBhvr>
                                        <p:cTn id="28" dur="1750" fill="hold"/>
                                        <p:tgtEl>
                                          <p:spTgt spid="110596">
                                            <p:txEl>
                                              <p:pRg st="5" end="5"/>
                                            </p:txEl>
                                          </p:spTgt>
                                        </p:tgtEl>
                                        <p:attrNameLst>
                                          <p:attrName>ppt_w</p:attrName>
                                        </p:attrNameLst>
                                      </p:cBhvr>
                                      <p:tavLst>
                                        <p:tav tm="0" fmla="#ppt_w*sin(2.5*pi*$)">
                                          <p:val>
                                            <p:fltVal val="0"/>
                                          </p:val>
                                        </p:tav>
                                        <p:tav tm="100000">
                                          <p:val>
                                            <p:fltVal val="1"/>
                                          </p:val>
                                        </p:tav>
                                      </p:tavLst>
                                    </p:anim>
                                    <p:anim calcmode="lin" valueType="num">
                                      <p:cBhvr>
                                        <p:cTn id="29" dur="1750" fill="hold"/>
                                        <p:tgtEl>
                                          <p:spTgt spid="110596">
                                            <p:txEl>
                                              <p:pRg st="5" end="5"/>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0031642-6787-4B23-9EB2-0254562E1EFB}"/>
              </a:ext>
            </a:extLst>
          </p:cNvPr>
          <p:cNvSpPr>
            <a:spLocks noGrp="1"/>
          </p:cNvSpPr>
          <p:nvPr>
            <p:ph idx="1"/>
          </p:nvPr>
        </p:nvSpPr>
        <p:spPr/>
        <p:txBody>
          <a:bodyPr numCol="1">
            <a:noAutofit/>
          </a:bodyPr>
          <a:lstStyle/>
          <a:p>
            <a:pPr marL="0" indent="0" algn="ctr">
              <a:buNone/>
            </a:pPr>
            <a:r>
              <a:rPr lang="en-US" b="1" i="0" dirty="0">
                <a:solidFill>
                  <a:srgbClr val="3D3D3D"/>
                </a:solidFill>
                <a:effectLst/>
                <a:latin typeface="Avenir"/>
              </a:rPr>
              <a:t>Use the following six factors to assess whether there is just cause for corrective action:</a:t>
            </a:r>
          </a:p>
          <a:p>
            <a:pPr marL="0" indent="0" algn="l">
              <a:buNone/>
            </a:pPr>
            <a:endParaRPr lang="en-US" sz="2000" b="0" i="0" dirty="0">
              <a:solidFill>
                <a:srgbClr val="3D3D3D"/>
              </a:solidFill>
              <a:effectLst/>
              <a:latin typeface="Avenir"/>
            </a:endParaRPr>
          </a:p>
          <a:p>
            <a:pPr algn="l">
              <a:buFont typeface="Arial" panose="020B0604020202020204" pitchFamily="34" charset="0"/>
              <a:buChar char="•"/>
            </a:pPr>
            <a:r>
              <a:rPr lang="en-US" sz="2400" b="0" i="0" dirty="0">
                <a:solidFill>
                  <a:srgbClr val="3D3D3D"/>
                </a:solidFill>
                <a:effectLst/>
                <a:latin typeface="Avenir"/>
              </a:rPr>
              <a:t>Adequate notification of performance or conduct issues</a:t>
            </a:r>
          </a:p>
          <a:p>
            <a:pPr algn="l">
              <a:buFont typeface="Arial" panose="020B0604020202020204" pitchFamily="34" charset="0"/>
              <a:buChar char="•"/>
            </a:pPr>
            <a:r>
              <a:rPr lang="en-US" sz="2400" b="0" i="0" dirty="0">
                <a:solidFill>
                  <a:srgbClr val="3D3D3D"/>
                </a:solidFill>
                <a:effectLst/>
                <a:latin typeface="Avenir"/>
              </a:rPr>
              <a:t>Reasonable expectations and standards</a:t>
            </a:r>
          </a:p>
          <a:p>
            <a:r>
              <a:rPr lang="en-US" sz="2400" dirty="0">
                <a:solidFill>
                  <a:srgbClr val="3D3D3D"/>
                </a:solidFill>
                <a:latin typeface="Avenir"/>
              </a:rPr>
              <a:t>Substantial evidence</a:t>
            </a:r>
          </a:p>
          <a:p>
            <a:pPr algn="l">
              <a:buFont typeface="Arial" panose="020B0604020202020204" pitchFamily="34" charset="0"/>
              <a:buChar char="•"/>
            </a:pPr>
            <a:r>
              <a:rPr lang="en-US" sz="2400" b="0" i="0" dirty="0">
                <a:solidFill>
                  <a:srgbClr val="3D3D3D"/>
                </a:solidFill>
                <a:effectLst/>
                <a:latin typeface="Avenir"/>
              </a:rPr>
              <a:t>Fair and objective assessment</a:t>
            </a:r>
          </a:p>
          <a:p>
            <a:pPr algn="l">
              <a:buFont typeface="Arial" panose="020B0604020202020204" pitchFamily="34" charset="0"/>
              <a:buChar char="•"/>
            </a:pPr>
            <a:r>
              <a:rPr lang="en-US" sz="2400" b="0" i="0" dirty="0">
                <a:solidFill>
                  <a:srgbClr val="3D3D3D"/>
                </a:solidFill>
                <a:effectLst/>
                <a:latin typeface="Avenir"/>
              </a:rPr>
              <a:t>Consistent treatment</a:t>
            </a:r>
          </a:p>
          <a:p>
            <a:pPr algn="l">
              <a:buFont typeface="Arial" panose="020B0604020202020204" pitchFamily="34" charset="0"/>
              <a:buChar char="•"/>
            </a:pPr>
            <a:r>
              <a:rPr lang="en-US" sz="2400" b="0" i="0" dirty="0">
                <a:solidFill>
                  <a:srgbClr val="3D3D3D"/>
                </a:solidFill>
                <a:effectLst/>
                <a:latin typeface="Avenir"/>
              </a:rPr>
              <a:t>Appropriate corrective measures</a:t>
            </a:r>
          </a:p>
          <a:p>
            <a:pPr lvl="1">
              <a:lnSpc>
                <a:spcPct val="120000"/>
              </a:lnSpc>
              <a:spcBef>
                <a:spcPts val="600"/>
              </a:spcBef>
              <a:spcAft>
                <a:spcPts val="600"/>
              </a:spcAft>
            </a:pPr>
            <a:endParaRPr lang="en-US" sz="2800" dirty="0"/>
          </a:p>
        </p:txBody>
      </p:sp>
      <p:sp>
        <p:nvSpPr>
          <p:cNvPr id="4" name="Rectangle 2">
            <a:extLst>
              <a:ext uri="{FF2B5EF4-FFF2-40B4-BE49-F238E27FC236}">
                <a16:creationId xmlns:a16="http://schemas.microsoft.com/office/drawing/2014/main" id="{E786ED91-0533-4454-A2E4-2021F6E75DAA}"/>
              </a:ext>
            </a:extLst>
          </p:cNvPr>
          <p:cNvSpPr>
            <a:spLocks noGrp="1" noChangeArrowheads="1"/>
          </p:cNvSpPr>
          <p:nvPr>
            <p:ph type="title"/>
          </p:nvPr>
        </p:nvSpPr>
        <p:spPr>
          <a:xfrm>
            <a:off x="838200" y="365125"/>
            <a:ext cx="10515600" cy="1325563"/>
          </a:xfrm>
          <a:solidFill>
            <a:srgbClr val="244D7E"/>
          </a:solidFill>
        </p:spPr>
        <p:txBody>
          <a:bodyPr/>
          <a:lstStyle/>
          <a:p>
            <a:r>
              <a:rPr lang="en-US" sz="4400" dirty="0">
                <a:solidFill>
                  <a:schemeClr val="bg1"/>
                </a:solidFill>
                <a:effectLst/>
                <a:cs typeface="Times New Roman" panose="02020603050405020304" pitchFamily="18" charset="0"/>
              </a:rPr>
              <a:t>Factors in determining Just Cause</a:t>
            </a:r>
            <a:endParaRPr lang="en-US" dirty="0">
              <a:solidFill>
                <a:schemeClr val="bg1"/>
              </a:solidFill>
            </a:endParaRPr>
          </a:p>
        </p:txBody>
      </p:sp>
    </p:spTree>
    <p:extLst>
      <p:ext uri="{BB962C8B-B14F-4D97-AF65-F5344CB8AC3E}">
        <p14:creationId xmlns:p14="http://schemas.microsoft.com/office/powerpoint/2010/main" val="82730009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1000"/>
                                        <p:tgtEl>
                                          <p:spTgt spid="3">
                                            <p:txEl>
                                              <p:pRg st="5" end="5"/>
                                            </p:txEl>
                                          </p:spTgt>
                                        </p:tgtEl>
                                      </p:cBhvr>
                                    </p:animEffect>
                                    <p:anim calcmode="lin" valueType="num">
                                      <p:cBhvr>
                                        <p:cTn id="2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1000"/>
                                        <p:tgtEl>
                                          <p:spTgt spid="3">
                                            <p:txEl>
                                              <p:pRg st="6" end="6"/>
                                            </p:txEl>
                                          </p:spTgt>
                                        </p:tgtEl>
                                      </p:cBhvr>
                                    </p:animEffect>
                                    <p:anim calcmode="lin" valueType="num">
                                      <p:cBhvr>
                                        <p:cTn id="36"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1000"/>
                                        <p:tgtEl>
                                          <p:spTgt spid="3">
                                            <p:txEl>
                                              <p:pRg st="7" end="7"/>
                                            </p:txEl>
                                          </p:spTgt>
                                        </p:tgtEl>
                                      </p:cBhvr>
                                    </p:animEffect>
                                    <p:anim calcmode="lin" valueType="num">
                                      <p:cBhvr>
                                        <p:cTn id="43"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3" name="Rectangle 2"/>
          <p:cNvSpPr>
            <a:spLocks noGrp="1" noChangeArrowheads="1"/>
          </p:cNvSpPr>
          <p:nvPr>
            <p:ph type="title"/>
          </p:nvPr>
        </p:nvSpPr>
        <p:spPr>
          <a:solidFill>
            <a:srgbClr val="244D7E"/>
          </a:solidFill>
        </p:spPr>
        <p:txBody>
          <a:bodyPr/>
          <a:lstStyle/>
          <a:p>
            <a:r>
              <a:rPr lang="en-US" dirty="0">
                <a:solidFill>
                  <a:schemeClr val="bg1"/>
                </a:solidFill>
              </a:rPr>
              <a:t>Group Discussion</a:t>
            </a:r>
          </a:p>
        </p:txBody>
      </p:sp>
      <p:sp>
        <p:nvSpPr>
          <p:cNvPr id="3" name="Content Placeholder 2">
            <a:extLst>
              <a:ext uri="{FF2B5EF4-FFF2-40B4-BE49-F238E27FC236}">
                <a16:creationId xmlns:a16="http://schemas.microsoft.com/office/drawing/2014/main" id="{6B8F7AE4-50D5-456D-97FB-32DE32A2CBF2}"/>
              </a:ext>
            </a:extLst>
          </p:cNvPr>
          <p:cNvSpPr>
            <a:spLocks noGrp="1"/>
          </p:cNvSpPr>
          <p:nvPr>
            <p:ph idx="1"/>
          </p:nvPr>
        </p:nvSpPr>
        <p:spPr>
          <a:xfrm>
            <a:off x="838200" y="1825625"/>
            <a:ext cx="10515600" cy="3043830"/>
          </a:xfrm>
        </p:spPr>
        <p:txBody>
          <a:bodyPr anchor="ctr">
            <a:normAutofit/>
          </a:bodyPr>
          <a:lstStyle/>
          <a:p>
            <a:pPr marL="0" indent="0" algn="ctr">
              <a:buNone/>
            </a:pPr>
            <a:r>
              <a:rPr lang="en-US" sz="4000" b="1" dirty="0">
                <a:latin typeface="Avenir"/>
              </a:rPr>
              <a:t>What have you learned about discipline from your experience?</a:t>
            </a:r>
          </a:p>
        </p:txBody>
      </p:sp>
      <p:pic>
        <p:nvPicPr>
          <p:cNvPr id="2" name="Picture 1">
            <a:extLst>
              <a:ext uri="{FF2B5EF4-FFF2-40B4-BE49-F238E27FC236}">
                <a16:creationId xmlns:a16="http://schemas.microsoft.com/office/drawing/2014/main" id="{68D7D26B-CBAB-4373-B540-9BA60CA86413}"/>
              </a:ext>
            </a:extLst>
          </p:cNvPr>
          <p:cNvPicPr>
            <a:picLocks noChangeAspect="1"/>
          </p:cNvPicPr>
          <p:nvPr/>
        </p:nvPicPr>
        <p:blipFill>
          <a:blip r:embed="rId2"/>
          <a:stretch>
            <a:fillRect/>
          </a:stretch>
        </p:blipFill>
        <p:spPr>
          <a:xfrm>
            <a:off x="5024437" y="3932829"/>
            <a:ext cx="2143125" cy="2143125"/>
          </a:xfrm>
          <a:prstGeom prst="rect">
            <a:avLst/>
          </a:prstGeom>
        </p:spPr>
      </p:pic>
    </p:spTree>
    <p:extLst>
      <p:ext uri="{BB962C8B-B14F-4D97-AF65-F5344CB8AC3E}">
        <p14:creationId xmlns:p14="http://schemas.microsoft.com/office/powerpoint/2010/main" val="140061352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endParaRPr lang="en-US" b="1" dirty="0"/>
          </a:p>
          <a:p>
            <a:pPr marL="0" indent="0">
              <a:buNone/>
            </a:pPr>
            <a:endParaRPr lang="en-US" dirty="0"/>
          </a:p>
        </p:txBody>
      </p:sp>
      <p:sp>
        <p:nvSpPr>
          <p:cNvPr id="7" name="Title 6">
            <a:extLst>
              <a:ext uri="{FF2B5EF4-FFF2-40B4-BE49-F238E27FC236}">
                <a16:creationId xmlns:a16="http://schemas.microsoft.com/office/drawing/2014/main" id="{30A21DBF-7A25-4150-84CC-1588971CAD47}"/>
              </a:ext>
            </a:extLst>
          </p:cNvPr>
          <p:cNvSpPr>
            <a:spLocks noGrp="1"/>
          </p:cNvSpPr>
          <p:nvPr>
            <p:ph type="title"/>
          </p:nvPr>
        </p:nvSpPr>
        <p:spPr>
          <a:xfrm>
            <a:off x="838200" y="186653"/>
            <a:ext cx="10515600" cy="1325563"/>
          </a:xfrm>
        </p:spPr>
        <p:txBody>
          <a:bodyPr/>
          <a:lstStyle/>
          <a:p>
            <a:r>
              <a:rPr lang="en-US" dirty="0"/>
              <a:t>Forms – NDOT 45</a:t>
            </a:r>
          </a:p>
        </p:txBody>
      </p:sp>
      <p:pic>
        <p:nvPicPr>
          <p:cNvPr id="9" name="Picture 8">
            <a:extLst>
              <a:ext uri="{FF2B5EF4-FFF2-40B4-BE49-F238E27FC236}">
                <a16:creationId xmlns:a16="http://schemas.microsoft.com/office/drawing/2014/main" id="{CB8E316C-DCC8-4CCE-B1AD-4EDA88D98BB3}"/>
              </a:ext>
            </a:extLst>
          </p:cNvPr>
          <p:cNvPicPr>
            <a:picLocks noChangeAspect="1"/>
          </p:cNvPicPr>
          <p:nvPr/>
        </p:nvPicPr>
        <p:blipFill>
          <a:blip r:embed="rId3"/>
          <a:stretch>
            <a:fillRect/>
          </a:stretch>
        </p:blipFill>
        <p:spPr>
          <a:xfrm>
            <a:off x="1829288" y="1283517"/>
            <a:ext cx="7457326" cy="4672554"/>
          </a:xfrm>
          <a:prstGeom prst="rect">
            <a:avLst/>
          </a:prstGeom>
          <a:ln>
            <a:solidFill>
              <a:schemeClr val="tx1"/>
            </a:solidFill>
          </a:ln>
        </p:spPr>
      </p:pic>
    </p:spTree>
    <p:extLst>
      <p:ext uri="{BB962C8B-B14F-4D97-AF65-F5344CB8AC3E}">
        <p14:creationId xmlns:p14="http://schemas.microsoft.com/office/powerpoint/2010/main" val="273324235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522022-489C-4C7C-A7CD-8B427D55021A}"/>
              </a:ext>
            </a:extLst>
          </p:cNvPr>
          <p:cNvPicPr>
            <a:picLocks noChangeAspect="1"/>
          </p:cNvPicPr>
          <p:nvPr/>
        </p:nvPicPr>
        <p:blipFill>
          <a:blip r:embed="rId2"/>
          <a:stretch>
            <a:fillRect/>
          </a:stretch>
        </p:blipFill>
        <p:spPr>
          <a:xfrm>
            <a:off x="824557" y="77821"/>
            <a:ext cx="10529243" cy="5924145"/>
          </a:xfrm>
          <a:prstGeom prst="rect">
            <a:avLst/>
          </a:prstGeom>
        </p:spPr>
      </p:pic>
      <p:sp>
        <p:nvSpPr>
          <p:cNvPr id="135171" name="Rectangle 2"/>
          <p:cNvSpPr>
            <a:spLocks noGrp="1" noChangeArrowheads="1"/>
          </p:cNvSpPr>
          <p:nvPr>
            <p:ph type="title"/>
          </p:nvPr>
        </p:nvSpPr>
        <p:spPr>
          <a:solidFill>
            <a:srgbClr val="244D7E"/>
          </a:solidFill>
        </p:spPr>
        <p:txBody>
          <a:bodyPr>
            <a:normAutofit/>
          </a:bodyPr>
          <a:lstStyle/>
          <a:p>
            <a:r>
              <a:rPr lang="en-US" sz="3600" dirty="0">
                <a:solidFill>
                  <a:schemeClr val="bg1"/>
                </a:solidFill>
              </a:rPr>
              <a:t>Key Elements of a pre-discipline memo:</a:t>
            </a:r>
          </a:p>
        </p:txBody>
      </p:sp>
      <p:sp>
        <p:nvSpPr>
          <p:cNvPr id="135172" name="Rectangle 3"/>
          <p:cNvSpPr>
            <a:spLocks noGrp="1" noChangeArrowheads="1"/>
          </p:cNvSpPr>
          <p:nvPr>
            <p:ph type="body" idx="1"/>
          </p:nvPr>
        </p:nvSpPr>
        <p:spPr/>
        <p:txBody>
          <a:bodyPr>
            <a:normAutofit/>
          </a:bodyPr>
          <a:lstStyle/>
          <a:p>
            <a:endParaRPr lang="en-US" dirty="0"/>
          </a:p>
          <a:p>
            <a:pPr>
              <a:buFont typeface="Wingdings" panose="05000000000000000000" pitchFamily="2" charset="2"/>
              <a:buChar char="§"/>
            </a:pPr>
            <a:r>
              <a:rPr lang="en-US" dirty="0">
                <a:latin typeface="Avenir"/>
              </a:rPr>
              <a:t>Obtain Pre-disciplinary memo from HR</a:t>
            </a:r>
          </a:p>
          <a:p>
            <a:pPr>
              <a:buFont typeface="Wingdings" panose="05000000000000000000" pitchFamily="2" charset="2"/>
              <a:buChar char="§"/>
            </a:pPr>
            <a:r>
              <a:rPr lang="en-US" dirty="0">
                <a:latin typeface="Avenir"/>
              </a:rPr>
              <a:t>Notice/explanation of allegations and specific violation</a:t>
            </a:r>
          </a:p>
          <a:p>
            <a:pPr>
              <a:buFont typeface="Wingdings" panose="05000000000000000000" pitchFamily="2" charset="2"/>
              <a:buChar char="§"/>
            </a:pPr>
            <a:r>
              <a:rPr lang="en-US" dirty="0">
                <a:latin typeface="Avenir"/>
              </a:rPr>
              <a:t>Citation of the rule or policy violated</a:t>
            </a:r>
          </a:p>
          <a:p>
            <a:pPr>
              <a:buFont typeface="Wingdings" panose="05000000000000000000" pitchFamily="2" charset="2"/>
              <a:buChar char="§"/>
            </a:pPr>
            <a:r>
              <a:rPr lang="en-US" dirty="0">
                <a:latin typeface="Avenir"/>
              </a:rPr>
              <a:t>Date, time and place of meeting-*you will complete*</a:t>
            </a:r>
          </a:p>
          <a:p>
            <a:pPr>
              <a:buFont typeface="Wingdings" panose="05000000000000000000" pitchFamily="2" charset="2"/>
              <a:buChar char="§"/>
            </a:pPr>
            <a:r>
              <a:rPr lang="en-US" dirty="0">
                <a:latin typeface="Avenir"/>
              </a:rPr>
              <a:t>24 hour advance notification of the meeting is </a:t>
            </a:r>
            <a:r>
              <a:rPr lang="en-US" b="1" dirty="0">
                <a:latin typeface="Avenir"/>
              </a:rPr>
              <a:t>REQUIRED</a:t>
            </a:r>
          </a:p>
          <a:p>
            <a:pPr>
              <a:buFont typeface="Wingdings" panose="05000000000000000000" pitchFamily="2" charset="2"/>
              <a:buChar char="§"/>
            </a:pPr>
            <a:endParaRPr lang="en-US" dirty="0"/>
          </a:p>
          <a:p>
            <a:endParaRPr lang="en-US" dirty="0"/>
          </a:p>
        </p:txBody>
      </p:sp>
    </p:spTree>
    <p:extLst>
      <p:ext uri="{BB962C8B-B14F-4D97-AF65-F5344CB8AC3E}">
        <p14:creationId xmlns:p14="http://schemas.microsoft.com/office/powerpoint/2010/main" val="26760070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250"/>
                                  </p:stCondLst>
                                  <p:childTnLst>
                                    <p:set>
                                      <p:cBhvr>
                                        <p:cTn id="6" dur="1" fill="hold">
                                          <p:stCondLst>
                                            <p:cond delay="0"/>
                                          </p:stCondLst>
                                        </p:cTn>
                                        <p:tgtEl>
                                          <p:spTgt spid="135172">
                                            <p:txEl>
                                              <p:pRg st="1" end="1"/>
                                            </p:txEl>
                                          </p:spTgt>
                                        </p:tgtEl>
                                        <p:attrNameLst>
                                          <p:attrName>style.visibility</p:attrName>
                                        </p:attrNameLst>
                                      </p:cBhvr>
                                      <p:to>
                                        <p:strVal val="visible"/>
                                      </p:to>
                                    </p:set>
                                    <p:animEffect transition="in" filter="randombar(horizontal)">
                                      <p:cBhvr>
                                        <p:cTn id="7" dur="1000"/>
                                        <p:tgtEl>
                                          <p:spTgt spid="135172">
                                            <p:txEl>
                                              <p:pRg st="1" end="1"/>
                                            </p:txEl>
                                          </p:spTgt>
                                        </p:tgtEl>
                                      </p:cBhvr>
                                    </p:animEffect>
                                  </p:childTnLst>
                                </p:cTn>
                              </p:par>
                            </p:childTnLst>
                          </p:cTn>
                        </p:par>
                        <p:par>
                          <p:cTn id="8" fill="hold">
                            <p:stCondLst>
                              <p:cond delay="1250"/>
                            </p:stCondLst>
                            <p:childTnLst>
                              <p:par>
                                <p:cTn id="9" presetID="14" presetClass="entr" presetSubtype="10" fill="hold" nodeType="afterEffect">
                                  <p:stCondLst>
                                    <p:cond delay="250"/>
                                  </p:stCondLst>
                                  <p:childTnLst>
                                    <p:set>
                                      <p:cBhvr>
                                        <p:cTn id="10" dur="1" fill="hold">
                                          <p:stCondLst>
                                            <p:cond delay="0"/>
                                          </p:stCondLst>
                                        </p:cTn>
                                        <p:tgtEl>
                                          <p:spTgt spid="135172">
                                            <p:txEl>
                                              <p:pRg st="2" end="2"/>
                                            </p:txEl>
                                          </p:spTgt>
                                        </p:tgtEl>
                                        <p:attrNameLst>
                                          <p:attrName>style.visibility</p:attrName>
                                        </p:attrNameLst>
                                      </p:cBhvr>
                                      <p:to>
                                        <p:strVal val="visible"/>
                                      </p:to>
                                    </p:set>
                                    <p:animEffect transition="in" filter="randombar(horizontal)">
                                      <p:cBhvr>
                                        <p:cTn id="11" dur="1000"/>
                                        <p:tgtEl>
                                          <p:spTgt spid="135172">
                                            <p:txEl>
                                              <p:pRg st="2" end="2"/>
                                            </p:txEl>
                                          </p:spTgt>
                                        </p:tgtEl>
                                      </p:cBhvr>
                                    </p:animEffect>
                                  </p:childTnLst>
                                </p:cTn>
                              </p:par>
                            </p:childTnLst>
                          </p:cTn>
                        </p:par>
                        <p:par>
                          <p:cTn id="12" fill="hold">
                            <p:stCondLst>
                              <p:cond delay="2500"/>
                            </p:stCondLst>
                            <p:childTnLst>
                              <p:par>
                                <p:cTn id="13" presetID="14" presetClass="entr" presetSubtype="10" fill="hold" nodeType="afterEffect">
                                  <p:stCondLst>
                                    <p:cond delay="250"/>
                                  </p:stCondLst>
                                  <p:childTnLst>
                                    <p:set>
                                      <p:cBhvr>
                                        <p:cTn id="14" dur="1" fill="hold">
                                          <p:stCondLst>
                                            <p:cond delay="0"/>
                                          </p:stCondLst>
                                        </p:cTn>
                                        <p:tgtEl>
                                          <p:spTgt spid="135172">
                                            <p:txEl>
                                              <p:pRg st="3" end="3"/>
                                            </p:txEl>
                                          </p:spTgt>
                                        </p:tgtEl>
                                        <p:attrNameLst>
                                          <p:attrName>style.visibility</p:attrName>
                                        </p:attrNameLst>
                                      </p:cBhvr>
                                      <p:to>
                                        <p:strVal val="visible"/>
                                      </p:to>
                                    </p:set>
                                    <p:animEffect transition="in" filter="randombar(horizontal)">
                                      <p:cBhvr>
                                        <p:cTn id="15" dur="1000"/>
                                        <p:tgtEl>
                                          <p:spTgt spid="135172">
                                            <p:txEl>
                                              <p:pRg st="3" end="3"/>
                                            </p:txEl>
                                          </p:spTgt>
                                        </p:tgtEl>
                                      </p:cBhvr>
                                    </p:animEffect>
                                  </p:childTnLst>
                                </p:cTn>
                              </p:par>
                            </p:childTnLst>
                          </p:cTn>
                        </p:par>
                        <p:par>
                          <p:cTn id="16" fill="hold">
                            <p:stCondLst>
                              <p:cond delay="3750"/>
                            </p:stCondLst>
                            <p:childTnLst>
                              <p:par>
                                <p:cTn id="17" presetID="14" presetClass="entr" presetSubtype="10" fill="hold" nodeType="afterEffect">
                                  <p:stCondLst>
                                    <p:cond delay="250"/>
                                  </p:stCondLst>
                                  <p:childTnLst>
                                    <p:set>
                                      <p:cBhvr>
                                        <p:cTn id="18" dur="1" fill="hold">
                                          <p:stCondLst>
                                            <p:cond delay="0"/>
                                          </p:stCondLst>
                                        </p:cTn>
                                        <p:tgtEl>
                                          <p:spTgt spid="135172">
                                            <p:txEl>
                                              <p:pRg st="4" end="4"/>
                                            </p:txEl>
                                          </p:spTgt>
                                        </p:tgtEl>
                                        <p:attrNameLst>
                                          <p:attrName>style.visibility</p:attrName>
                                        </p:attrNameLst>
                                      </p:cBhvr>
                                      <p:to>
                                        <p:strVal val="visible"/>
                                      </p:to>
                                    </p:set>
                                    <p:animEffect transition="in" filter="randombar(horizontal)">
                                      <p:cBhvr>
                                        <p:cTn id="19" dur="1000"/>
                                        <p:tgtEl>
                                          <p:spTgt spid="135172">
                                            <p:txEl>
                                              <p:pRg st="4" end="4"/>
                                            </p:txEl>
                                          </p:spTgt>
                                        </p:tgtEl>
                                      </p:cBhvr>
                                    </p:animEffect>
                                  </p:childTnLst>
                                </p:cTn>
                              </p:par>
                            </p:childTnLst>
                          </p:cTn>
                        </p:par>
                        <p:par>
                          <p:cTn id="20" fill="hold">
                            <p:stCondLst>
                              <p:cond delay="5000"/>
                            </p:stCondLst>
                            <p:childTnLst>
                              <p:par>
                                <p:cTn id="21" presetID="14" presetClass="entr" presetSubtype="10" fill="hold" nodeType="afterEffect">
                                  <p:stCondLst>
                                    <p:cond delay="250"/>
                                  </p:stCondLst>
                                  <p:childTnLst>
                                    <p:set>
                                      <p:cBhvr>
                                        <p:cTn id="22" dur="1" fill="hold">
                                          <p:stCondLst>
                                            <p:cond delay="0"/>
                                          </p:stCondLst>
                                        </p:cTn>
                                        <p:tgtEl>
                                          <p:spTgt spid="135172">
                                            <p:txEl>
                                              <p:pRg st="5" end="5"/>
                                            </p:txEl>
                                          </p:spTgt>
                                        </p:tgtEl>
                                        <p:attrNameLst>
                                          <p:attrName>style.visibility</p:attrName>
                                        </p:attrNameLst>
                                      </p:cBhvr>
                                      <p:to>
                                        <p:strVal val="visible"/>
                                      </p:to>
                                    </p:set>
                                    <p:animEffect transition="in" filter="randombar(horizontal)">
                                      <p:cBhvr>
                                        <p:cTn id="23" dur="1000"/>
                                        <p:tgtEl>
                                          <p:spTgt spid="13517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5" name="Rectangle 2"/>
          <p:cNvSpPr>
            <a:spLocks noGrp="1" noChangeArrowheads="1"/>
          </p:cNvSpPr>
          <p:nvPr>
            <p:ph type="title"/>
          </p:nvPr>
        </p:nvSpPr>
        <p:spPr>
          <a:solidFill>
            <a:srgbClr val="244D7E"/>
          </a:solidFill>
        </p:spPr>
        <p:txBody>
          <a:bodyPr/>
          <a:lstStyle/>
          <a:p>
            <a:r>
              <a:rPr lang="en-US" dirty="0">
                <a:solidFill>
                  <a:schemeClr val="bg1"/>
                </a:solidFill>
              </a:rPr>
              <a:t>Pre-Discipline Meeting</a:t>
            </a:r>
          </a:p>
        </p:txBody>
      </p:sp>
      <p:sp>
        <p:nvSpPr>
          <p:cNvPr id="136196" name="Rectangle 3"/>
          <p:cNvSpPr>
            <a:spLocks noGrp="1" noChangeArrowheads="1"/>
          </p:cNvSpPr>
          <p:nvPr>
            <p:ph type="body" idx="1"/>
          </p:nvPr>
        </p:nvSpPr>
        <p:spPr/>
        <p:txBody>
          <a:bodyPr/>
          <a:lstStyle/>
          <a:p>
            <a:endParaRPr lang="en-US" dirty="0"/>
          </a:p>
          <a:p>
            <a:pPr>
              <a:buFont typeface="Wingdings" panose="05000000000000000000" pitchFamily="2" charset="2"/>
              <a:buChar char="§"/>
            </a:pPr>
            <a:r>
              <a:rPr lang="en-US" dirty="0">
                <a:latin typeface="Avenir"/>
              </a:rPr>
              <a:t>State the facts and review allegations.</a:t>
            </a:r>
          </a:p>
          <a:p>
            <a:pPr>
              <a:buFont typeface="Wingdings" panose="05000000000000000000" pitchFamily="2" charset="2"/>
              <a:buChar char="§"/>
            </a:pPr>
            <a:r>
              <a:rPr lang="en-US" dirty="0">
                <a:latin typeface="Avenir"/>
              </a:rPr>
              <a:t>Employee presents position and mitigating evidence.</a:t>
            </a:r>
          </a:p>
          <a:p>
            <a:pPr>
              <a:buFont typeface="Wingdings" panose="05000000000000000000" pitchFamily="2" charset="2"/>
              <a:buChar char="§"/>
            </a:pPr>
            <a:r>
              <a:rPr lang="en-US" dirty="0">
                <a:latin typeface="Avenir"/>
              </a:rPr>
              <a:t>Document what everyone says.</a:t>
            </a:r>
          </a:p>
          <a:p>
            <a:pPr>
              <a:buFont typeface="Wingdings" panose="05000000000000000000" pitchFamily="2" charset="2"/>
              <a:buChar char="§"/>
            </a:pPr>
            <a:endParaRPr lang="en-US" dirty="0">
              <a:latin typeface="Avenir"/>
            </a:endParaRPr>
          </a:p>
          <a:p>
            <a:pPr>
              <a:buFont typeface="Wingdings" panose="05000000000000000000" pitchFamily="2" charset="2"/>
              <a:buChar char="§"/>
            </a:pPr>
            <a:r>
              <a:rPr lang="en-US" dirty="0">
                <a:latin typeface="Avenir"/>
              </a:rPr>
              <a:t>DO NOT:</a:t>
            </a:r>
          </a:p>
          <a:p>
            <a:pPr lvl="1">
              <a:buFont typeface="Wingdings" panose="05000000000000000000" pitchFamily="2" charset="2"/>
              <a:buChar char="§"/>
            </a:pPr>
            <a:r>
              <a:rPr lang="en-US" dirty="0">
                <a:latin typeface="Avenir"/>
              </a:rPr>
              <a:t>Give your opinion of the situation  - Facts only!</a:t>
            </a:r>
          </a:p>
          <a:p>
            <a:pPr lvl="1">
              <a:buFont typeface="Wingdings" panose="05000000000000000000" pitchFamily="2" charset="2"/>
              <a:buChar char="§"/>
            </a:pPr>
            <a:r>
              <a:rPr lang="en-US" dirty="0">
                <a:latin typeface="Avenir"/>
              </a:rPr>
              <a:t>Make promises or speculate what discipline will be imposed.</a:t>
            </a:r>
          </a:p>
        </p:txBody>
      </p:sp>
    </p:spTree>
    <p:extLst>
      <p:ext uri="{BB962C8B-B14F-4D97-AF65-F5344CB8AC3E}">
        <p14:creationId xmlns:p14="http://schemas.microsoft.com/office/powerpoint/2010/main" val="170185122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6196">
                                            <p:txEl>
                                              <p:pRg st="1" end="1"/>
                                            </p:txEl>
                                          </p:spTgt>
                                        </p:tgtEl>
                                        <p:attrNameLst>
                                          <p:attrName>style.visibility</p:attrName>
                                        </p:attrNameLst>
                                      </p:cBhvr>
                                      <p:to>
                                        <p:strVal val="visible"/>
                                      </p:to>
                                    </p:set>
                                    <p:anim calcmode="lin" valueType="num">
                                      <p:cBhvr additive="base">
                                        <p:cTn id="7" dur="750" fill="hold"/>
                                        <p:tgtEl>
                                          <p:spTgt spid="136196">
                                            <p:txEl>
                                              <p:pRg st="1" end="1"/>
                                            </p:txEl>
                                          </p:spTgt>
                                        </p:tgtEl>
                                        <p:attrNameLst>
                                          <p:attrName>ppt_x</p:attrName>
                                        </p:attrNameLst>
                                      </p:cBhvr>
                                      <p:tavLst>
                                        <p:tav tm="0">
                                          <p:val>
                                            <p:strVal val="#ppt_x"/>
                                          </p:val>
                                        </p:tav>
                                        <p:tav tm="100000">
                                          <p:val>
                                            <p:strVal val="#ppt_x"/>
                                          </p:val>
                                        </p:tav>
                                      </p:tavLst>
                                    </p:anim>
                                    <p:anim calcmode="lin" valueType="num">
                                      <p:cBhvr additive="base">
                                        <p:cTn id="8" dur="750" fill="hold"/>
                                        <p:tgtEl>
                                          <p:spTgt spid="136196">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6196">
                                            <p:txEl>
                                              <p:pRg st="2" end="2"/>
                                            </p:txEl>
                                          </p:spTgt>
                                        </p:tgtEl>
                                        <p:attrNameLst>
                                          <p:attrName>style.visibility</p:attrName>
                                        </p:attrNameLst>
                                      </p:cBhvr>
                                      <p:to>
                                        <p:strVal val="visible"/>
                                      </p:to>
                                    </p:set>
                                    <p:anim calcmode="lin" valueType="num">
                                      <p:cBhvr additive="base">
                                        <p:cTn id="11" dur="750" fill="hold"/>
                                        <p:tgtEl>
                                          <p:spTgt spid="136196">
                                            <p:txEl>
                                              <p:pRg st="2" end="2"/>
                                            </p:txEl>
                                          </p:spTgt>
                                        </p:tgtEl>
                                        <p:attrNameLst>
                                          <p:attrName>ppt_x</p:attrName>
                                        </p:attrNameLst>
                                      </p:cBhvr>
                                      <p:tavLst>
                                        <p:tav tm="0">
                                          <p:val>
                                            <p:strVal val="#ppt_x"/>
                                          </p:val>
                                        </p:tav>
                                        <p:tav tm="100000">
                                          <p:val>
                                            <p:strVal val="#ppt_x"/>
                                          </p:val>
                                        </p:tav>
                                      </p:tavLst>
                                    </p:anim>
                                    <p:anim calcmode="lin" valueType="num">
                                      <p:cBhvr additive="base">
                                        <p:cTn id="12" dur="750" fill="hold"/>
                                        <p:tgtEl>
                                          <p:spTgt spid="136196">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36196">
                                            <p:txEl>
                                              <p:pRg st="3" end="3"/>
                                            </p:txEl>
                                          </p:spTgt>
                                        </p:tgtEl>
                                        <p:attrNameLst>
                                          <p:attrName>style.visibility</p:attrName>
                                        </p:attrNameLst>
                                      </p:cBhvr>
                                      <p:to>
                                        <p:strVal val="visible"/>
                                      </p:to>
                                    </p:set>
                                    <p:anim calcmode="lin" valueType="num">
                                      <p:cBhvr additive="base">
                                        <p:cTn id="15" dur="750" fill="hold"/>
                                        <p:tgtEl>
                                          <p:spTgt spid="136196">
                                            <p:txEl>
                                              <p:pRg st="3" end="3"/>
                                            </p:txEl>
                                          </p:spTgt>
                                        </p:tgtEl>
                                        <p:attrNameLst>
                                          <p:attrName>ppt_x</p:attrName>
                                        </p:attrNameLst>
                                      </p:cBhvr>
                                      <p:tavLst>
                                        <p:tav tm="0">
                                          <p:val>
                                            <p:strVal val="#ppt_x"/>
                                          </p:val>
                                        </p:tav>
                                        <p:tav tm="100000">
                                          <p:val>
                                            <p:strVal val="#ppt_x"/>
                                          </p:val>
                                        </p:tav>
                                      </p:tavLst>
                                    </p:anim>
                                    <p:anim calcmode="lin" valueType="num">
                                      <p:cBhvr additive="base">
                                        <p:cTn id="16" dur="750" fill="hold"/>
                                        <p:tgtEl>
                                          <p:spTgt spid="13619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250"/>
                                  </p:stCondLst>
                                  <p:childTnLst>
                                    <p:set>
                                      <p:cBhvr>
                                        <p:cTn id="20" dur="1" fill="hold">
                                          <p:stCondLst>
                                            <p:cond delay="0"/>
                                          </p:stCondLst>
                                        </p:cTn>
                                        <p:tgtEl>
                                          <p:spTgt spid="136196">
                                            <p:txEl>
                                              <p:pRg st="5" end="5"/>
                                            </p:txEl>
                                          </p:spTgt>
                                        </p:tgtEl>
                                        <p:attrNameLst>
                                          <p:attrName>style.visibility</p:attrName>
                                        </p:attrNameLst>
                                      </p:cBhvr>
                                      <p:to>
                                        <p:strVal val="visible"/>
                                      </p:to>
                                    </p:set>
                                    <p:anim calcmode="lin" valueType="num">
                                      <p:cBhvr additive="base">
                                        <p:cTn id="21" dur="500" fill="hold"/>
                                        <p:tgtEl>
                                          <p:spTgt spid="136196">
                                            <p:txEl>
                                              <p:pRg st="5" end="5"/>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36196">
                                            <p:txEl>
                                              <p:pRg st="5" end="5"/>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250"/>
                                  </p:stCondLst>
                                  <p:childTnLst>
                                    <p:set>
                                      <p:cBhvr>
                                        <p:cTn id="24" dur="1" fill="hold">
                                          <p:stCondLst>
                                            <p:cond delay="0"/>
                                          </p:stCondLst>
                                        </p:cTn>
                                        <p:tgtEl>
                                          <p:spTgt spid="136196">
                                            <p:txEl>
                                              <p:pRg st="6" end="6"/>
                                            </p:txEl>
                                          </p:spTgt>
                                        </p:tgtEl>
                                        <p:attrNameLst>
                                          <p:attrName>style.visibility</p:attrName>
                                        </p:attrNameLst>
                                      </p:cBhvr>
                                      <p:to>
                                        <p:strVal val="visible"/>
                                      </p:to>
                                    </p:set>
                                    <p:anim calcmode="lin" valueType="num">
                                      <p:cBhvr additive="base">
                                        <p:cTn id="25" dur="500" fill="hold"/>
                                        <p:tgtEl>
                                          <p:spTgt spid="136196">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36196">
                                            <p:txEl>
                                              <p:pRg st="6" end="6"/>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250"/>
                                  </p:stCondLst>
                                  <p:childTnLst>
                                    <p:set>
                                      <p:cBhvr>
                                        <p:cTn id="28" dur="1" fill="hold">
                                          <p:stCondLst>
                                            <p:cond delay="0"/>
                                          </p:stCondLst>
                                        </p:cTn>
                                        <p:tgtEl>
                                          <p:spTgt spid="136196">
                                            <p:txEl>
                                              <p:pRg st="7" end="7"/>
                                            </p:txEl>
                                          </p:spTgt>
                                        </p:tgtEl>
                                        <p:attrNameLst>
                                          <p:attrName>style.visibility</p:attrName>
                                        </p:attrNameLst>
                                      </p:cBhvr>
                                      <p:to>
                                        <p:strVal val="visible"/>
                                      </p:to>
                                    </p:set>
                                    <p:anim calcmode="lin" valueType="num">
                                      <p:cBhvr additive="base">
                                        <p:cTn id="29" dur="500" fill="hold"/>
                                        <p:tgtEl>
                                          <p:spTgt spid="136196">
                                            <p:txEl>
                                              <p:pRg st="7" end="7"/>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36196">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3" name="Rectangle 2"/>
          <p:cNvSpPr>
            <a:spLocks noGrp="1" noChangeArrowheads="1"/>
          </p:cNvSpPr>
          <p:nvPr>
            <p:ph type="title"/>
          </p:nvPr>
        </p:nvSpPr>
        <p:spPr>
          <a:solidFill>
            <a:srgbClr val="244D7E"/>
          </a:solidFill>
        </p:spPr>
        <p:txBody>
          <a:bodyPr/>
          <a:lstStyle/>
          <a:p>
            <a:r>
              <a:rPr lang="en-US" dirty="0">
                <a:solidFill>
                  <a:schemeClr val="bg1"/>
                </a:solidFill>
              </a:rPr>
              <a:t>Types of Discipline</a:t>
            </a:r>
          </a:p>
        </p:txBody>
      </p:sp>
      <p:pic>
        <p:nvPicPr>
          <p:cNvPr id="5" name="Content Placeholder 4">
            <a:extLst>
              <a:ext uri="{FF2B5EF4-FFF2-40B4-BE49-F238E27FC236}">
                <a16:creationId xmlns:a16="http://schemas.microsoft.com/office/drawing/2014/main" id="{36B198E1-5197-4C65-AC53-48279B07F6E1}"/>
              </a:ext>
            </a:extLst>
          </p:cNvPr>
          <p:cNvPicPr>
            <a:picLocks noGrp="1" noChangeAspect="1"/>
          </p:cNvPicPr>
          <p:nvPr>
            <p:ph idx="1"/>
          </p:nvPr>
        </p:nvPicPr>
        <p:blipFill rotWithShape="1">
          <a:blip r:embed="rId2"/>
          <a:srcRect r="1389" b="15636"/>
          <a:stretch/>
        </p:blipFill>
        <p:spPr>
          <a:xfrm>
            <a:off x="2120901" y="1792288"/>
            <a:ext cx="7233630" cy="4392611"/>
          </a:xfrm>
        </p:spPr>
      </p:pic>
    </p:spTree>
    <p:extLst>
      <p:ext uri="{BB962C8B-B14F-4D97-AF65-F5344CB8AC3E}">
        <p14:creationId xmlns:p14="http://schemas.microsoft.com/office/powerpoint/2010/main" val="263043888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05ACD-CE3A-445E-AB59-9A11C2C1806B}"/>
              </a:ext>
            </a:extLst>
          </p:cNvPr>
          <p:cNvSpPr txBox="1">
            <a:spLocks/>
          </p:cNvSpPr>
          <p:nvPr/>
        </p:nvSpPr>
        <p:spPr>
          <a:xfrm>
            <a:off x="331787" y="326696"/>
            <a:ext cx="11528425" cy="1712310"/>
          </a:xfrm>
          <a:prstGeom prst="rect">
            <a:avLst/>
          </a:prstGeom>
          <a:solidFill>
            <a:srgbClr val="244D7E"/>
          </a:solidFill>
          <a:ln w="38100">
            <a:solidFill>
              <a:schemeClr val="accent1"/>
            </a:solidFill>
          </a:ln>
        </p:spPr>
        <p:txBody>
          <a:bodyPr anchor="ctr"/>
          <a:lstStyle>
            <a:lvl1pPr algn="l" defTabSz="914400" rtl="0" eaLnBrk="1" latinLnBrk="0" hangingPunct="1">
              <a:lnSpc>
                <a:spcPct val="90000"/>
              </a:lnSpc>
              <a:spcBef>
                <a:spcPct val="0"/>
              </a:spcBef>
              <a:buNone/>
              <a:defRPr sz="4400" kern="1200">
                <a:solidFill>
                  <a:schemeClr val="tx1"/>
                </a:solidFill>
                <a:latin typeface="Montserrat" panose="02000505000000020004" pitchFamily="2" charset="0"/>
                <a:ea typeface="+mj-ea"/>
                <a:cs typeface="+mj-cs"/>
              </a:defRPr>
            </a:lvl1pPr>
          </a:lstStyle>
          <a:p>
            <a:r>
              <a:rPr lang="en-US" sz="4000" dirty="0">
                <a:solidFill>
                  <a:schemeClr val="bg1"/>
                </a:solidFill>
                <a:latin typeface="Montserrat" panose="00000500000000000000" pitchFamily="2" charset="0"/>
                <a:ea typeface="Roboto Light" panose="02000000000000000000" pitchFamily="2" charset="0"/>
              </a:rPr>
              <a:t>Group Discussion</a:t>
            </a:r>
          </a:p>
        </p:txBody>
      </p:sp>
      <p:sp>
        <p:nvSpPr>
          <p:cNvPr id="4" name="TextBox 3">
            <a:extLst>
              <a:ext uri="{FF2B5EF4-FFF2-40B4-BE49-F238E27FC236}">
                <a16:creationId xmlns:a16="http://schemas.microsoft.com/office/drawing/2014/main" id="{EF2E05A8-F816-475F-B529-812358B24913}"/>
              </a:ext>
            </a:extLst>
          </p:cNvPr>
          <p:cNvSpPr txBox="1"/>
          <p:nvPr/>
        </p:nvSpPr>
        <p:spPr>
          <a:xfrm>
            <a:off x="1473739" y="2315743"/>
            <a:ext cx="9244520" cy="1200329"/>
          </a:xfrm>
          <a:prstGeom prst="rect">
            <a:avLst/>
          </a:prstGeom>
          <a:noFill/>
          <a:ln>
            <a:noFill/>
          </a:ln>
        </p:spPr>
        <p:txBody>
          <a:bodyPr wrap="square" rtlCol="0">
            <a:spAutoFit/>
          </a:bodyPr>
          <a:lstStyle/>
          <a:p>
            <a:pPr algn="ctr"/>
            <a:r>
              <a:rPr lang="en-US" sz="3600" b="1" dirty="0">
                <a:latin typeface="Avenir"/>
                <a:ea typeface="Roboto Light" panose="02000000000000000000" pitchFamily="2" charset="0"/>
                <a:cs typeface="Times New Roman" panose="02020603050405020304" pitchFamily="18" charset="0"/>
              </a:rPr>
              <a:t>What are some of your concerns or challenges with discipline?</a:t>
            </a:r>
          </a:p>
        </p:txBody>
      </p:sp>
      <p:pic>
        <p:nvPicPr>
          <p:cNvPr id="7" name="Picture 6">
            <a:extLst>
              <a:ext uri="{FF2B5EF4-FFF2-40B4-BE49-F238E27FC236}">
                <a16:creationId xmlns:a16="http://schemas.microsoft.com/office/drawing/2014/main" id="{F3B2597A-A9C3-45E0-B203-80DDAACC7C1F}"/>
              </a:ext>
            </a:extLst>
          </p:cNvPr>
          <p:cNvPicPr>
            <a:picLocks noChangeAspect="1"/>
          </p:cNvPicPr>
          <p:nvPr/>
        </p:nvPicPr>
        <p:blipFill>
          <a:blip r:embed="rId3"/>
          <a:stretch>
            <a:fillRect/>
          </a:stretch>
        </p:blipFill>
        <p:spPr>
          <a:xfrm>
            <a:off x="8866862" y="3429000"/>
            <a:ext cx="2143125" cy="2143125"/>
          </a:xfrm>
          <a:prstGeom prst="rect">
            <a:avLst/>
          </a:prstGeom>
        </p:spPr>
      </p:pic>
      <p:pic>
        <p:nvPicPr>
          <p:cNvPr id="8" name="Picture 7">
            <a:extLst>
              <a:ext uri="{FF2B5EF4-FFF2-40B4-BE49-F238E27FC236}">
                <a16:creationId xmlns:a16="http://schemas.microsoft.com/office/drawing/2014/main" id="{9C4D3B42-A020-4199-8548-910BA033DAC8}"/>
              </a:ext>
            </a:extLst>
          </p:cNvPr>
          <p:cNvPicPr>
            <a:picLocks noChangeAspect="1"/>
          </p:cNvPicPr>
          <p:nvPr/>
        </p:nvPicPr>
        <p:blipFill>
          <a:blip r:embed="rId4"/>
          <a:stretch>
            <a:fillRect/>
          </a:stretch>
        </p:blipFill>
        <p:spPr>
          <a:xfrm>
            <a:off x="1393588" y="3815877"/>
            <a:ext cx="2828925" cy="1619250"/>
          </a:xfrm>
          <a:prstGeom prst="rect">
            <a:avLst/>
          </a:prstGeom>
        </p:spPr>
      </p:pic>
    </p:spTree>
    <p:extLst>
      <p:ext uri="{BB962C8B-B14F-4D97-AF65-F5344CB8AC3E}">
        <p14:creationId xmlns:p14="http://schemas.microsoft.com/office/powerpoint/2010/main" val="198468881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750"/>
                                  </p:stCondLst>
                                  <p:childTnLst>
                                    <p:animRot by="21600000">
                                      <p:cBhvr>
                                        <p:cTn id="6" dur="2000" fill="hold"/>
                                        <p:tgtEl>
                                          <p:spTgt spid="8"/>
                                        </p:tgtEl>
                                        <p:attrNameLst>
                                          <p:attrName>r</p:attrName>
                                        </p:attrNameLst>
                                      </p:cBhvr>
                                    </p:animRot>
                                  </p:childTnLst>
                                </p:cTn>
                              </p:par>
                              <p:par>
                                <p:cTn id="7" presetID="8" presetClass="emph" presetSubtype="0" fill="hold" nodeType="withEffect">
                                  <p:stCondLst>
                                    <p:cond delay="750"/>
                                  </p:stCondLst>
                                  <p:childTnLst>
                                    <p:animRot by="21600000">
                                      <p:cBhvr>
                                        <p:cTn id="8" dur="20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endParaRPr lang="en-US" b="1" dirty="0"/>
          </a:p>
          <a:p>
            <a:pPr marL="0" indent="0">
              <a:buNone/>
            </a:pPr>
            <a:endParaRPr lang="en-US" dirty="0"/>
          </a:p>
        </p:txBody>
      </p:sp>
      <p:sp>
        <p:nvSpPr>
          <p:cNvPr id="7" name="Title 6">
            <a:extLst>
              <a:ext uri="{FF2B5EF4-FFF2-40B4-BE49-F238E27FC236}">
                <a16:creationId xmlns:a16="http://schemas.microsoft.com/office/drawing/2014/main" id="{30A21DBF-7A25-4150-84CC-1588971CAD47}"/>
              </a:ext>
            </a:extLst>
          </p:cNvPr>
          <p:cNvSpPr>
            <a:spLocks noGrp="1"/>
          </p:cNvSpPr>
          <p:nvPr>
            <p:ph type="title"/>
          </p:nvPr>
        </p:nvSpPr>
        <p:spPr>
          <a:xfrm>
            <a:off x="838200" y="186653"/>
            <a:ext cx="10515600" cy="1325563"/>
          </a:xfrm>
        </p:spPr>
        <p:txBody>
          <a:bodyPr/>
          <a:lstStyle/>
          <a:p>
            <a:r>
              <a:rPr lang="en-US" dirty="0"/>
              <a:t>Forms – NDOT 373</a:t>
            </a:r>
          </a:p>
        </p:txBody>
      </p:sp>
      <p:pic>
        <p:nvPicPr>
          <p:cNvPr id="6" name="Picture 5">
            <a:extLst>
              <a:ext uri="{FF2B5EF4-FFF2-40B4-BE49-F238E27FC236}">
                <a16:creationId xmlns:a16="http://schemas.microsoft.com/office/drawing/2014/main" id="{3EE9E917-EAFF-41B0-8972-FCB6764FB363}"/>
              </a:ext>
            </a:extLst>
          </p:cNvPr>
          <p:cNvPicPr>
            <a:picLocks noChangeAspect="1"/>
          </p:cNvPicPr>
          <p:nvPr/>
        </p:nvPicPr>
        <p:blipFill rotWithShape="1">
          <a:blip r:embed="rId3"/>
          <a:srcRect t="1252"/>
          <a:stretch/>
        </p:blipFill>
        <p:spPr>
          <a:xfrm>
            <a:off x="200861" y="1417738"/>
            <a:ext cx="5251267" cy="4461939"/>
          </a:xfrm>
          <a:prstGeom prst="rect">
            <a:avLst/>
          </a:prstGeom>
        </p:spPr>
      </p:pic>
      <p:pic>
        <p:nvPicPr>
          <p:cNvPr id="10" name="Picture 9">
            <a:extLst>
              <a:ext uri="{FF2B5EF4-FFF2-40B4-BE49-F238E27FC236}">
                <a16:creationId xmlns:a16="http://schemas.microsoft.com/office/drawing/2014/main" id="{E00EF14D-D4D1-4F94-9F4A-9CAB33009902}"/>
              </a:ext>
            </a:extLst>
          </p:cNvPr>
          <p:cNvPicPr>
            <a:picLocks noChangeAspect="1"/>
          </p:cNvPicPr>
          <p:nvPr/>
        </p:nvPicPr>
        <p:blipFill>
          <a:blip r:embed="rId4"/>
          <a:stretch>
            <a:fillRect/>
          </a:stretch>
        </p:blipFill>
        <p:spPr>
          <a:xfrm>
            <a:off x="5452128" y="2152472"/>
            <a:ext cx="6611273" cy="2553056"/>
          </a:xfrm>
          <a:prstGeom prst="rect">
            <a:avLst/>
          </a:prstGeom>
        </p:spPr>
      </p:pic>
      <p:sp>
        <p:nvSpPr>
          <p:cNvPr id="11" name="Oval 10">
            <a:extLst>
              <a:ext uri="{FF2B5EF4-FFF2-40B4-BE49-F238E27FC236}">
                <a16:creationId xmlns:a16="http://schemas.microsoft.com/office/drawing/2014/main" id="{712D066C-6949-4A32-BAF0-525EFC9D3E18}"/>
              </a:ext>
            </a:extLst>
          </p:cNvPr>
          <p:cNvSpPr/>
          <p:nvPr/>
        </p:nvSpPr>
        <p:spPr>
          <a:xfrm>
            <a:off x="9399864" y="3429000"/>
            <a:ext cx="2591275" cy="515039"/>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746742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1" nodeType="click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1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FEA09-5964-4AC2-BFC1-0173B2D8E850}"/>
              </a:ext>
            </a:extLst>
          </p:cNvPr>
          <p:cNvSpPr>
            <a:spLocks noGrp="1"/>
          </p:cNvSpPr>
          <p:nvPr>
            <p:ph type="title"/>
          </p:nvPr>
        </p:nvSpPr>
        <p:spPr/>
        <p:txBody>
          <a:bodyPr>
            <a:normAutofit/>
          </a:bodyPr>
          <a:lstStyle/>
          <a:p>
            <a:pPr algn="ctr"/>
            <a:r>
              <a:rPr lang="en-US" sz="4400" b="1" dirty="0"/>
              <a:t>Common Missteps</a:t>
            </a:r>
          </a:p>
        </p:txBody>
      </p:sp>
      <p:pic>
        <p:nvPicPr>
          <p:cNvPr id="6" name="Content Placeholder 5">
            <a:extLst>
              <a:ext uri="{FF2B5EF4-FFF2-40B4-BE49-F238E27FC236}">
                <a16:creationId xmlns:a16="http://schemas.microsoft.com/office/drawing/2014/main" id="{59E6F4B7-F94A-4079-80DD-487BCFAD2966}"/>
              </a:ext>
            </a:extLst>
          </p:cNvPr>
          <p:cNvPicPr>
            <a:picLocks noGrp="1" noChangeAspect="1"/>
          </p:cNvPicPr>
          <p:nvPr>
            <p:ph idx="1"/>
          </p:nvPr>
        </p:nvPicPr>
        <p:blipFill>
          <a:blip r:embed="rId2"/>
          <a:stretch>
            <a:fillRect/>
          </a:stretch>
        </p:blipFill>
        <p:spPr>
          <a:xfrm>
            <a:off x="5183188" y="1215836"/>
            <a:ext cx="6172200" cy="4416803"/>
          </a:xfrm>
        </p:spPr>
      </p:pic>
      <p:sp>
        <p:nvSpPr>
          <p:cNvPr id="4" name="Text Placeholder 3">
            <a:extLst>
              <a:ext uri="{FF2B5EF4-FFF2-40B4-BE49-F238E27FC236}">
                <a16:creationId xmlns:a16="http://schemas.microsoft.com/office/drawing/2014/main" id="{6C61510F-9080-45D4-99A4-29B9B2D3B8C4}"/>
              </a:ext>
            </a:extLst>
          </p:cNvPr>
          <p:cNvSpPr>
            <a:spLocks noGrp="1"/>
          </p:cNvSpPr>
          <p:nvPr>
            <p:ph type="body" sz="half" idx="2"/>
          </p:nvPr>
        </p:nvSpPr>
        <p:spPr>
          <a:xfrm>
            <a:off x="839788" y="2519464"/>
            <a:ext cx="3932237" cy="3349524"/>
          </a:xfrm>
        </p:spPr>
        <p:txBody>
          <a:bodyPr/>
          <a:lstStyle/>
          <a:p>
            <a:pPr marL="285750" indent="-285750">
              <a:buFont typeface="Arial" panose="020B0604020202020204" pitchFamily="34" charset="0"/>
              <a:buChar char="•"/>
            </a:pPr>
            <a:r>
              <a:rPr lang="en-US" dirty="0"/>
              <a:t>Not documenting properly…or at all (date, witnesses, details and quotes)</a:t>
            </a:r>
          </a:p>
          <a:p>
            <a:pPr marL="285750" indent="-285750">
              <a:buFont typeface="Arial" panose="020B0604020202020204" pitchFamily="34" charset="0"/>
              <a:buChar char="•"/>
            </a:pPr>
            <a:r>
              <a:rPr lang="en-US" dirty="0"/>
              <a:t>Incorrect dates input on memos</a:t>
            </a:r>
          </a:p>
          <a:p>
            <a:pPr marL="285750" indent="-285750">
              <a:buFont typeface="Arial" panose="020B0604020202020204" pitchFamily="34" charset="0"/>
              <a:buChar char="•"/>
            </a:pPr>
            <a:r>
              <a:rPr lang="en-US" dirty="0"/>
              <a:t>Missed deadlines; not acting in a timely manner</a:t>
            </a:r>
          </a:p>
          <a:p>
            <a:pPr marL="285750" indent="-285750">
              <a:buFont typeface="Arial" panose="020B0604020202020204" pitchFamily="34" charset="0"/>
              <a:buChar char="•"/>
            </a:pPr>
            <a:r>
              <a:rPr lang="en-US" dirty="0"/>
              <a:t>Inconsistent disciplinary actions</a:t>
            </a:r>
          </a:p>
          <a:p>
            <a:pPr marL="285750" indent="-285750">
              <a:buFont typeface="Arial" panose="020B0604020202020204" pitchFamily="34" charset="0"/>
              <a:buChar char="•"/>
            </a:pPr>
            <a:r>
              <a:rPr lang="en-US" dirty="0"/>
              <a:t>Adding or embellishing details that are false</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94443232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8843035-D1CA-4697-92F1-39C511395101}"/>
              </a:ext>
            </a:extLst>
          </p:cNvPr>
          <p:cNvSpPr txBox="1"/>
          <p:nvPr/>
        </p:nvSpPr>
        <p:spPr>
          <a:xfrm>
            <a:off x="3953251" y="2515091"/>
            <a:ext cx="4285498" cy="3139321"/>
          </a:xfrm>
          <a:prstGeom prst="rect">
            <a:avLst/>
          </a:prstGeom>
          <a:noFill/>
        </p:spPr>
        <p:txBody>
          <a:bodyPr wrap="square" rtlCol="0">
            <a:spAutoFit/>
          </a:bodyPr>
          <a:lstStyle/>
          <a:p>
            <a:r>
              <a:rPr lang="en-US" sz="6600" dirty="0">
                <a:solidFill>
                  <a:schemeClr val="tx2">
                    <a:lumMod val="75000"/>
                  </a:schemeClr>
                </a:solidFill>
                <a:latin typeface="Roboto Light" panose="02000000000000000000" pitchFamily="2" charset="0"/>
                <a:ea typeface="Roboto Light" panose="02000000000000000000" pitchFamily="2" charset="0"/>
              </a:rPr>
              <a:t>Questions?</a:t>
            </a:r>
          </a:p>
          <a:p>
            <a:endParaRPr lang="en-US" sz="6600" dirty="0">
              <a:solidFill>
                <a:schemeClr val="tx2">
                  <a:lumMod val="75000"/>
                </a:schemeClr>
              </a:solidFill>
            </a:endParaRPr>
          </a:p>
          <a:p>
            <a:endParaRPr lang="en-US" sz="6600" dirty="0">
              <a:solidFill>
                <a:schemeClr val="tx2">
                  <a:lumMod val="75000"/>
                </a:schemeClr>
              </a:solidFill>
            </a:endParaRPr>
          </a:p>
        </p:txBody>
      </p:sp>
      <p:pic>
        <p:nvPicPr>
          <p:cNvPr id="4098" name="Picture 2" descr="Vector Illustration Question Man Cartoon Sympathetic Stock Vector (Royalty  Free) 393587230 | Shutterstock">
            <a:extLst>
              <a:ext uri="{FF2B5EF4-FFF2-40B4-BE49-F238E27FC236}">
                <a16:creationId xmlns:a16="http://schemas.microsoft.com/office/drawing/2014/main" id="{54A30F1C-6F07-4E43-B40D-0540B664749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752"/>
          <a:stretch/>
        </p:blipFill>
        <p:spPr bwMode="auto">
          <a:xfrm>
            <a:off x="5053012" y="3611581"/>
            <a:ext cx="2085975" cy="2042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449370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826850"/>
            <a:ext cx="11526982" cy="2237363"/>
          </a:xfrm>
        </p:spPr>
        <p:txBody>
          <a:bodyPr>
            <a:normAutofit/>
          </a:bodyPr>
          <a:lstStyle/>
          <a:p>
            <a:r>
              <a:rPr lang="en-US" sz="9600" dirty="0"/>
              <a:t>Break</a:t>
            </a:r>
          </a:p>
        </p:txBody>
      </p:sp>
    </p:spTree>
    <p:extLst>
      <p:ext uri="{BB962C8B-B14F-4D97-AF65-F5344CB8AC3E}">
        <p14:creationId xmlns:p14="http://schemas.microsoft.com/office/powerpoint/2010/main" val="202162276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32509" y="609289"/>
            <a:ext cx="11526982" cy="2387600"/>
          </a:xfrm>
        </p:spPr>
        <p:txBody>
          <a:bodyPr>
            <a:normAutofit/>
          </a:bodyPr>
          <a:lstStyle/>
          <a:p>
            <a:r>
              <a:rPr lang="en-US" sz="5400" dirty="0"/>
              <a:t>Fundamentals of </a:t>
            </a:r>
            <a:br>
              <a:rPr lang="en-US" sz="5400" dirty="0"/>
            </a:br>
            <a:r>
              <a:rPr lang="en-US" sz="5400" dirty="0"/>
              <a:t>Documentation</a:t>
            </a:r>
          </a:p>
        </p:txBody>
      </p:sp>
      <p:sp>
        <p:nvSpPr>
          <p:cNvPr id="3" name="Subtitle 2"/>
          <p:cNvSpPr>
            <a:spLocks noGrp="1"/>
          </p:cNvSpPr>
          <p:nvPr>
            <p:ph type="subTitle" idx="1"/>
          </p:nvPr>
        </p:nvSpPr>
        <p:spPr>
          <a:xfrm>
            <a:off x="1562793" y="2564779"/>
            <a:ext cx="9144000" cy="864221"/>
          </a:xfrm>
        </p:spPr>
        <p:txBody>
          <a:bodyPr/>
          <a:lstStyle/>
          <a:p>
            <a:r>
              <a:rPr lang="en-US" dirty="0"/>
              <a:t>2023</a:t>
            </a:r>
          </a:p>
        </p:txBody>
      </p:sp>
    </p:spTree>
    <p:extLst>
      <p:ext uri="{BB962C8B-B14F-4D97-AF65-F5344CB8AC3E}">
        <p14:creationId xmlns:p14="http://schemas.microsoft.com/office/powerpoint/2010/main" val="389161024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88D86B1-16AE-41DC-9E2F-F0007FBEB875}"/>
              </a:ext>
            </a:extLst>
          </p:cNvPr>
          <p:cNvSpPr>
            <a:spLocks noGrp="1"/>
          </p:cNvSpPr>
          <p:nvPr>
            <p:ph type="title"/>
          </p:nvPr>
        </p:nvSpPr>
        <p:spPr/>
        <p:txBody>
          <a:bodyPr/>
          <a:lstStyle/>
          <a:p>
            <a:r>
              <a:rPr lang="en-US" b="1" dirty="0"/>
              <a:t>PURPOSE</a:t>
            </a:r>
          </a:p>
        </p:txBody>
      </p:sp>
      <p:sp>
        <p:nvSpPr>
          <p:cNvPr id="3" name="Content Placeholder 2"/>
          <p:cNvSpPr>
            <a:spLocks noGrp="1"/>
          </p:cNvSpPr>
          <p:nvPr>
            <p:ph idx="1"/>
          </p:nvPr>
        </p:nvSpPr>
        <p:spPr>
          <a:solidFill>
            <a:srgbClr val="244D7E"/>
          </a:solidFill>
          <a:effectLst/>
        </p:spPr>
        <p:style>
          <a:lnRef idx="3">
            <a:schemeClr val="lt1"/>
          </a:lnRef>
          <a:fillRef idx="1">
            <a:schemeClr val="accent4"/>
          </a:fillRef>
          <a:effectRef idx="1">
            <a:schemeClr val="accent4"/>
          </a:effectRef>
          <a:fontRef idx="minor">
            <a:schemeClr val="lt1"/>
          </a:fontRef>
        </p:style>
        <p:txBody>
          <a:bodyPr>
            <a:normAutofit/>
          </a:bodyPr>
          <a:lstStyle/>
          <a:p>
            <a:pPr marL="514350" indent="-514350">
              <a:buAutoNum type="arabicPeriod"/>
            </a:pPr>
            <a:endParaRPr lang="en-US" sz="2000" dirty="0">
              <a:latin typeface="Montserrat" panose="00000500000000000000" pitchFamily="2" charset="0"/>
              <a:ea typeface="Roboto Light" panose="02000000000000000000" pitchFamily="2" charset="0"/>
            </a:endParaRPr>
          </a:p>
          <a:p>
            <a:pPr lvl="1"/>
            <a:endParaRPr lang="en-US" dirty="0">
              <a:latin typeface="Montserrat" panose="00000500000000000000" pitchFamily="2" charset="0"/>
              <a:ea typeface="Roboto Light" panose="02000000000000000000" pitchFamily="2" charset="0"/>
            </a:endParaRPr>
          </a:p>
          <a:p>
            <a:pPr lvl="1"/>
            <a:endParaRPr lang="en-US" dirty="0">
              <a:latin typeface="Montserrat" panose="00000500000000000000" pitchFamily="2" charset="0"/>
              <a:ea typeface="Roboto Light" panose="02000000000000000000" pitchFamily="2" charset="0"/>
            </a:endParaRPr>
          </a:p>
        </p:txBody>
      </p:sp>
      <p:sp>
        <p:nvSpPr>
          <p:cNvPr id="7" name="Text Placeholder 6">
            <a:extLst>
              <a:ext uri="{FF2B5EF4-FFF2-40B4-BE49-F238E27FC236}">
                <a16:creationId xmlns:a16="http://schemas.microsoft.com/office/drawing/2014/main" id="{88E0991D-D5AD-4AEC-A190-74AA2DCEB5FA}"/>
              </a:ext>
            </a:extLst>
          </p:cNvPr>
          <p:cNvSpPr>
            <a:spLocks noGrp="1"/>
          </p:cNvSpPr>
          <p:nvPr>
            <p:ph type="body" sz="half" idx="2"/>
          </p:nvPr>
        </p:nvSpPr>
        <p:spPr/>
        <p:txBody>
          <a:bodyPr anchor="ctr"/>
          <a:lstStyle/>
          <a:p>
            <a:pPr algn="ctr"/>
            <a:r>
              <a:rPr lang="en-US" sz="2000" dirty="0">
                <a:latin typeface="Montserrat" panose="00000500000000000000" pitchFamily="2" charset="0"/>
              </a:rPr>
              <a:t>The purpose of this course is to guide supervisors how to effectively document personnel issues.</a:t>
            </a:r>
          </a:p>
          <a:p>
            <a:endParaRPr lang="en-US" dirty="0"/>
          </a:p>
        </p:txBody>
      </p:sp>
      <p:pic>
        <p:nvPicPr>
          <p:cNvPr id="9" name="Picture 8">
            <a:extLst>
              <a:ext uri="{FF2B5EF4-FFF2-40B4-BE49-F238E27FC236}">
                <a16:creationId xmlns:a16="http://schemas.microsoft.com/office/drawing/2014/main" id="{34E72CF3-240A-4C51-AB7D-7CA759805AE0}"/>
              </a:ext>
            </a:extLst>
          </p:cNvPr>
          <p:cNvPicPr>
            <a:picLocks noChangeAspect="1"/>
          </p:cNvPicPr>
          <p:nvPr/>
        </p:nvPicPr>
        <p:blipFill>
          <a:blip r:embed="rId3"/>
          <a:stretch>
            <a:fillRect/>
          </a:stretch>
        </p:blipFill>
        <p:spPr>
          <a:xfrm>
            <a:off x="6638688" y="2339147"/>
            <a:ext cx="3261199" cy="2170180"/>
          </a:xfrm>
          <a:prstGeom prst="rect">
            <a:avLst/>
          </a:prstGeom>
        </p:spPr>
      </p:pic>
    </p:spTree>
    <p:extLst>
      <p:ext uri="{BB962C8B-B14F-4D97-AF65-F5344CB8AC3E}">
        <p14:creationId xmlns:p14="http://schemas.microsoft.com/office/powerpoint/2010/main" val="54266244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9835BB5-2C6E-4DF8-A6EB-CF99E82165B4}"/>
              </a:ext>
            </a:extLst>
          </p:cNvPr>
          <p:cNvPicPr>
            <a:picLocks noChangeAspect="1"/>
          </p:cNvPicPr>
          <p:nvPr/>
        </p:nvPicPr>
        <p:blipFill>
          <a:blip r:embed="rId3">
            <a:alphaModFix amt="31000"/>
          </a:blip>
          <a:stretch>
            <a:fillRect/>
          </a:stretch>
        </p:blipFill>
        <p:spPr>
          <a:xfrm>
            <a:off x="2484605" y="2005738"/>
            <a:ext cx="7391401" cy="4139185"/>
          </a:xfrm>
          <a:prstGeom prst="rect">
            <a:avLst/>
          </a:prstGeom>
        </p:spPr>
      </p:pic>
      <p:sp>
        <p:nvSpPr>
          <p:cNvPr id="3" name="Title 1">
            <a:extLst>
              <a:ext uri="{FF2B5EF4-FFF2-40B4-BE49-F238E27FC236}">
                <a16:creationId xmlns:a16="http://schemas.microsoft.com/office/drawing/2014/main" id="{3F542F9D-6784-435A-9509-DCDCAEACD1CF}"/>
              </a:ext>
            </a:extLst>
          </p:cNvPr>
          <p:cNvSpPr txBox="1">
            <a:spLocks/>
          </p:cNvSpPr>
          <p:nvPr/>
        </p:nvSpPr>
        <p:spPr>
          <a:xfrm>
            <a:off x="838200" y="365125"/>
            <a:ext cx="10515600" cy="1325563"/>
          </a:xfrm>
          <a:prstGeom prst="rect">
            <a:avLst/>
          </a:prstGeom>
          <a:solidFill>
            <a:srgbClr val="244D7E"/>
          </a:solidFill>
        </p:spPr>
        <p:txBody>
          <a:bodyPr anchor="ctr"/>
          <a:lstStyle>
            <a:lvl1pPr algn="l" defTabSz="914400" rtl="0" eaLnBrk="1" latinLnBrk="0" hangingPunct="1">
              <a:lnSpc>
                <a:spcPct val="90000"/>
              </a:lnSpc>
              <a:spcBef>
                <a:spcPct val="0"/>
              </a:spcBef>
              <a:buNone/>
              <a:defRPr sz="4400" kern="1200">
                <a:solidFill>
                  <a:schemeClr val="tx1"/>
                </a:solidFill>
                <a:latin typeface="Montserrat" panose="02000505000000020004" pitchFamily="2" charset="0"/>
                <a:ea typeface="+mj-ea"/>
                <a:cs typeface="+mj-cs"/>
              </a:defRPr>
            </a:lvl1pPr>
          </a:lstStyle>
          <a:p>
            <a:r>
              <a:rPr lang="en-US" dirty="0">
                <a:solidFill>
                  <a:schemeClr val="bg1"/>
                </a:solidFill>
              </a:rPr>
              <a:t>Group Discussion</a:t>
            </a:r>
          </a:p>
        </p:txBody>
      </p:sp>
      <p:sp>
        <p:nvSpPr>
          <p:cNvPr id="4" name="TextBox 3">
            <a:extLst>
              <a:ext uri="{FF2B5EF4-FFF2-40B4-BE49-F238E27FC236}">
                <a16:creationId xmlns:a16="http://schemas.microsoft.com/office/drawing/2014/main" id="{974CCD5A-193C-45E7-95ED-4D9B33B71CF2}"/>
              </a:ext>
            </a:extLst>
          </p:cNvPr>
          <p:cNvSpPr txBox="1"/>
          <p:nvPr/>
        </p:nvSpPr>
        <p:spPr>
          <a:xfrm>
            <a:off x="2623225" y="3429000"/>
            <a:ext cx="7114162" cy="1323439"/>
          </a:xfrm>
          <a:prstGeom prst="rect">
            <a:avLst/>
          </a:prstGeom>
          <a:noFill/>
        </p:spPr>
        <p:txBody>
          <a:bodyPr wrap="square" rtlCol="0">
            <a:spAutoFit/>
          </a:bodyPr>
          <a:lstStyle/>
          <a:p>
            <a:pPr algn="ctr"/>
            <a:r>
              <a:rPr lang="en-US" sz="4000" dirty="0">
                <a:latin typeface="Montserrat" panose="00000500000000000000" pitchFamily="2" charset="0"/>
                <a:ea typeface="Roboto Light" panose="02000000000000000000" pitchFamily="2" charset="0"/>
              </a:rPr>
              <a:t>Why is documentation important?</a:t>
            </a:r>
          </a:p>
        </p:txBody>
      </p:sp>
    </p:spTree>
    <p:extLst>
      <p:ext uri="{BB962C8B-B14F-4D97-AF65-F5344CB8AC3E}">
        <p14:creationId xmlns:p14="http://schemas.microsoft.com/office/powerpoint/2010/main" val="105562837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9540" y="2049864"/>
            <a:ext cx="10515599" cy="4094418"/>
          </a:xfrm>
        </p:spPr>
        <p:txBody>
          <a:bodyPr>
            <a:normAutofit fontScale="40000" lnSpcReduction="20000"/>
          </a:bodyPr>
          <a:lstStyle/>
          <a:p>
            <a:pPr marL="1200150" lvl="1" indent="-742950">
              <a:lnSpc>
                <a:spcPct val="120000"/>
              </a:lnSpc>
              <a:spcBef>
                <a:spcPts val="0"/>
              </a:spcBef>
              <a:buFont typeface="+mj-lt"/>
              <a:buAutoNum type="arabicPeriod"/>
            </a:pPr>
            <a:r>
              <a:rPr lang="en-US" sz="4500" dirty="0">
                <a:latin typeface="Montserrat" panose="00000500000000000000" pitchFamily="2" charset="0"/>
              </a:rPr>
              <a:t>To adapt an adage : </a:t>
            </a:r>
            <a:r>
              <a:rPr lang="en-US" sz="4500" u="sng" dirty="0">
                <a:latin typeface="Montserrat" panose="00000500000000000000" pitchFamily="2" charset="0"/>
              </a:rPr>
              <a:t>if you don’t write it down, it didn’t happen.</a:t>
            </a:r>
          </a:p>
          <a:p>
            <a:pPr marL="1200150" lvl="1" indent="-742950">
              <a:lnSpc>
                <a:spcPct val="120000"/>
              </a:lnSpc>
              <a:spcBef>
                <a:spcPts val="0"/>
              </a:spcBef>
              <a:buFont typeface="+mj-lt"/>
              <a:buAutoNum type="arabicPeriod"/>
            </a:pPr>
            <a:endParaRPr lang="en-US" sz="4500" dirty="0">
              <a:latin typeface="Montserrat" panose="00000500000000000000" pitchFamily="2" charset="0"/>
            </a:endParaRPr>
          </a:p>
          <a:p>
            <a:pPr marL="1200150" lvl="1" indent="-742950">
              <a:lnSpc>
                <a:spcPct val="120000"/>
              </a:lnSpc>
              <a:spcBef>
                <a:spcPts val="0"/>
              </a:spcBef>
              <a:buFont typeface="+mj-lt"/>
              <a:buAutoNum type="arabicPeriod"/>
            </a:pPr>
            <a:r>
              <a:rPr lang="en-US" sz="4500" dirty="0">
                <a:latin typeface="Montserrat" panose="00000500000000000000" pitchFamily="2" charset="0"/>
              </a:rPr>
              <a:t>Always document under the assumption that a third party may, at some point, review your records and they need to see the whole story.</a:t>
            </a:r>
          </a:p>
          <a:p>
            <a:pPr marL="1200150" lvl="1" indent="-742950">
              <a:lnSpc>
                <a:spcPct val="120000"/>
              </a:lnSpc>
              <a:spcBef>
                <a:spcPts val="0"/>
              </a:spcBef>
              <a:buFont typeface="+mj-lt"/>
              <a:buAutoNum type="arabicPeriod"/>
            </a:pPr>
            <a:endParaRPr lang="en-US" sz="4500" dirty="0">
              <a:latin typeface="Montserrat" panose="00000500000000000000" pitchFamily="2" charset="0"/>
            </a:endParaRPr>
          </a:p>
          <a:p>
            <a:pPr marL="1200150" lvl="1" indent="-742950">
              <a:lnSpc>
                <a:spcPct val="120000"/>
              </a:lnSpc>
              <a:spcBef>
                <a:spcPts val="0"/>
              </a:spcBef>
              <a:buFont typeface="+mj-lt"/>
              <a:buAutoNum type="arabicPeriod"/>
            </a:pPr>
            <a:r>
              <a:rPr lang="en-US" sz="4500" dirty="0">
                <a:latin typeface="Montserrat" panose="00000500000000000000" pitchFamily="2" charset="0"/>
              </a:rPr>
              <a:t>Managers, HR, and possibly legal  have a responsibility to manage the information – shared in writing or verbally – regarding an employee’s performance or personal status.</a:t>
            </a:r>
          </a:p>
          <a:p>
            <a:pPr marL="1200150" lvl="1" indent="-742950">
              <a:lnSpc>
                <a:spcPct val="120000"/>
              </a:lnSpc>
              <a:spcBef>
                <a:spcPts val="0"/>
              </a:spcBef>
              <a:buFont typeface="+mj-lt"/>
              <a:buAutoNum type="arabicPeriod"/>
            </a:pPr>
            <a:endParaRPr lang="en-US" sz="4500" dirty="0">
              <a:latin typeface="Montserrat" panose="00000500000000000000" pitchFamily="2" charset="0"/>
            </a:endParaRPr>
          </a:p>
          <a:p>
            <a:pPr marL="1200150" lvl="1" indent="-742950">
              <a:lnSpc>
                <a:spcPct val="120000"/>
              </a:lnSpc>
              <a:spcBef>
                <a:spcPts val="0"/>
              </a:spcBef>
              <a:buFont typeface="+mj-lt"/>
              <a:buAutoNum type="arabicPeriod"/>
            </a:pPr>
            <a:r>
              <a:rPr lang="en-US" sz="4500" dirty="0">
                <a:latin typeface="Montserrat" panose="00000500000000000000" pitchFamily="2" charset="0"/>
              </a:rPr>
              <a:t>This information must be held in confidence and only shared with people who have a need to know.</a:t>
            </a:r>
          </a:p>
          <a:p>
            <a:pPr marL="1200150" lvl="1" indent="-742950">
              <a:lnSpc>
                <a:spcPct val="120000"/>
              </a:lnSpc>
              <a:spcBef>
                <a:spcPts val="0"/>
              </a:spcBef>
              <a:buFont typeface="+mj-lt"/>
              <a:buAutoNum type="arabicPeriod"/>
            </a:pPr>
            <a:endParaRPr lang="en-US" sz="4500" dirty="0">
              <a:latin typeface="Montserrat" panose="00000500000000000000" pitchFamily="2" charset="0"/>
            </a:endParaRPr>
          </a:p>
          <a:p>
            <a:pPr marL="1200150" lvl="1" indent="-742950">
              <a:lnSpc>
                <a:spcPct val="120000"/>
              </a:lnSpc>
              <a:spcBef>
                <a:spcPts val="0"/>
              </a:spcBef>
              <a:buFont typeface="+mj-lt"/>
              <a:buAutoNum type="arabicPeriod"/>
            </a:pPr>
            <a:r>
              <a:rPr lang="en-US" sz="4500" dirty="0">
                <a:latin typeface="Montserrat" panose="00000500000000000000" pitchFamily="2" charset="0"/>
              </a:rPr>
              <a:t>Documentation also show’s the steps we’ve taken to help someone be successful.</a:t>
            </a:r>
          </a:p>
          <a:p>
            <a:pPr lvl="1"/>
            <a:endParaRPr lang="en-US" sz="3600" dirty="0"/>
          </a:p>
        </p:txBody>
      </p:sp>
      <p:sp>
        <p:nvSpPr>
          <p:cNvPr id="5" name="Title 1">
            <a:extLst>
              <a:ext uri="{FF2B5EF4-FFF2-40B4-BE49-F238E27FC236}">
                <a16:creationId xmlns:a16="http://schemas.microsoft.com/office/drawing/2014/main" id="{B031825D-6783-4D67-8BA6-D62625EAF1DD}"/>
              </a:ext>
            </a:extLst>
          </p:cNvPr>
          <p:cNvSpPr txBox="1">
            <a:spLocks noGrp="1"/>
          </p:cNvSpPr>
          <p:nvPr>
            <p:ph type="title"/>
          </p:nvPr>
        </p:nvSpPr>
        <p:spPr>
          <a:xfrm>
            <a:off x="838200" y="365125"/>
            <a:ext cx="10515600" cy="1325563"/>
          </a:xfrm>
          <a:prstGeom prst="rect">
            <a:avLst/>
          </a:prstGeom>
          <a:solidFill>
            <a:srgbClr val="244D7E"/>
          </a:solidFill>
        </p:spPr>
        <p:txBody>
          <a:bodyPr anchor="ctr"/>
          <a:lstStyle>
            <a:lvl1pPr algn="l" defTabSz="914400" rtl="0" eaLnBrk="1" latinLnBrk="0" hangingPunct="1">
              <a:lnSpc>
                <a:spcPct val="90000"/>
              </a:lnSpc>
              <a:spcBef>
                <a:spcPct val="0"/>
              </a:spcBef>
              <a:buNone/>
              <a:defRPr sz="4400" kern="1200">
                <a:solidFill>
                  <a:schemeClr val="tx1"/>
                </a:solidFill>
                <a:latin typeface="Montserrat" panose="02000505000000020004" pitchFamily="2" charset="0"/>
                <a:ea typeface="+mj-ea"/>
                <a:cs typeface="+mj-cs"/>
              </a:defRPr>
            </a:lvl1pPr>
          </a:lstStyle>
          <a:p>
            <a:r>
              <a:rPr lang="en-US" dirty="0">
                <a:solidFill>
                  <a:schemeClr val="bg1"/>
                </a:solidFill>
              </a:rPr>
              <a:t>Documentation 101</a:t>
            </a:r>
          </a:p>
        </p:txBody>
      </p:sp>
    </p:spTree>
    <p:extLst>
      <p:ext uri="{BB962C8B-B14F-4D97-AF65-F5344CB8AC3E}">
        <p14:creationId xmlns:p14="http://schemas.microsoft.com/office/powerpoint/2010/main" val="82875367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 calcmode="lin" valueType="num">
                                      <p:cBhvr additive="base">
                                        <p:cTn id="1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 calcmode="lin" valueType="num">
                                      <p:cBhvr additive="base">
                                        <p:cTn id="1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6" end="6"/>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anim calcmode="lin" valueType="num">
                                      <p:cBhvr additive="base">
                                        <p:cTn id="2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D8B332F-8872-4EA8-9A06-25917B6E89C5}"/>
              </a:ext>
            </a:extLst>
          </p:cNvPr>
          <p:cNvPicPr>
            <a:picLocks noChangeAspect="1"/>
          </p:cNvPicPr>
          <p:nvPr/>
        </p:nvPicPr>
        <p:blipFill>
          <a:blip r:embed="rId3">
            <a:alphaModFix amt="21000"/>
          </a:blip>
          <a:stretch>
            <a:fillRect/>
          </a:stretch>
        </p:blipFill>
        <p:spPr>
          <a:xfrm>
            <a:off x="2378392" y="1220313"/>
            <a:ext cx="7039928" cy="4983320"/>
          </a:xfrm>
          <a:prstGeom prst="rect">
            <a:avLst/>
          </a:prstGeom>
        </p:spPr>
      </p:pic>
      <p:sp>
        <p:nvSpPr>
          <p:cNvPr id="3" name="Content Placeholder 2">
            <a:extLst>
              <a:ext uri="{FF2B5EF4-FFF2-40B4-BE49-F238E27FC236}">
                <a16:creationId xmlns:a16="http://schemas.microsoft.com/office/drawing/2014/main" id="{6DD9D0DF-DEC9-495D-A1EA-F43529066C53}"/>
              </a:ext>
            </a:extLst>
          </p:cNvPr>
          <p:cNvSpPr>
            <a:spLocks noGrp="1"/>
          </p:cNvSpPr>
          <p:nvPr>
            <p:ph idx="1"/>
          </p:nvPr>
        </p:nvSpPr>
        <p:spPr>
          <a:xfrm>
            <a:off x="838200" y="1901825"/>
            <a:ext cx="10515600" cy="4591050"/>
          </a:xfrm>
        </p:spPr>
        <p:txBody>
          <a:bodyPr anchor="ctr">
            <a:noAutofit/>
          </a:bodyPr>
          <a:lstStyle/>
          <a:p>
            <a:pPr marL="514350" indent="-514350">
              <a:lnSpc>
                <a:spcPct val="100000"/>
              </a:lnSpc>
              <a:buFont typeface="+mj-lt"/>
              <a:buAutoNum type="arabicPeriod"/>
            </a:pPr>
            <a:endParaRPr lang="en-US" sz="800" dirty="0"/>
          </a:p>
          <a:p>
            <a:pPr marL="514350" indent="-514350">
              <a:lnSpc>
                <a:spcPct val="100000"/>
              </a:lnSpc>
              <a:buFont typeface="+mj-lt"/>
              <a:buAutoNum type="arabicPeriod"/>
            </a:pPr>
            <a:r>
              <a:rPr lang="en-US" sz="2400" b="1" dirty="0">
                <a:latin typeface="Montserrat" panose="00000500000000000000" pitchFamily="2" charset="0"/>
              </a:rPr>
              <a:t>Don’t Wait! Document Immediately:</a:t>
            </a:r>
            <a:r>
              <a:rPr lang="en-US" sz="2400" dirty="0">
                <a:latin typeface="Montserrat" panose="00000500000000000000" pitchFamily="2" charset="0"/>
              </a:rPr>
              <a:t> We all lead busy lives and juggle many responsibilities. However, priorities can change by the moment and our memories can fade surprisingly quickly. All documentation should be completed within 24 hours.</a:t>
            </a:r>
            <a:br>
              <a:rPr lang="en-US" sz="2400" dirty="0">
                <a:latin typeface="Montserrat" panose="00000500000000000000" pitchFamily="2" charset="0"/>
              </a:rPr>
            </a:br>
            <a:br>
              <a:rPr lang="en-US" sz="2400" dirty="0">
                <a:latin typeface="Montserrat" panose="00000500000000000000" pitchFamily="2" charset="0"/>
              </a:rPr>
            </a:br>
            <a:r>
              <a:rPr lang="en-US" sz="2400" dirty="0">
                <a:latin typeface="Montserrat" panose="00000500000000000000" pitchFamily="2" charset="0"/>
              </a:rPr>
              <a:t>Whenever possible, date stamp documentation or record in an electronic system that allows you to determine when the note was created. You can also consider emailing yourself documentation as a back-up.</a:t>
            </a:r>
          </a:p>
          <a:p>
            <a:pPr marL="0" indent="0">
              <a:lnSpc>
                <a:spcPct val="100000"/>
              </a:lnSpc>
              <a:buNone/>
            </a:pPr>
            <a:endParaRPr lang="en-US" sz="2000" dirty="0"/>
          </a:p>
        </p:txBody>
      </p:sp>
      <p:sp>
        <p:nvSpPr>
          <p:cNvPr id="4" name="Rectangle 2">
            <a:extLst>
              <a:ext uri="{FF2B5EF4-FFF2-40B4-BE49-F238E27FC236}">
                <a16:creationId xmlns:a16="http://schemas.microsoft.com/office/drawing/2014/main" id="{F36C1900-0A8E-4BD1-BAEC-892683DF66E3}"/>
              </a:ext>
            </a:extLst>
          </p:cNvPr>
          <p:cNvSpPr>
            <a:spLocks noGrp="1" noChangeArrowheads="1"/>
          </p:cNvSpPr>
          <p:nvPr>
            <p:ph type="title"/>
          </p:nvPr>
        </p:nvSpPr>
        <p:spPr>
          <a:xfrm>
            <a:off x="838200" y="365125"/>
            <a:ext cx="10515600" cy="1325563"/>
          </a:xfrm>
          <a:solidFill>
            <a:srgbClr val="244D7E"/>
          </a:solidFill>
        </p:spPr>
        <p:txBody>
          <a:bodyPr/>
          <a:lstStyle/>
          <a:p>
            <a:r>
              <a:rPr lang="en-US" dirty="0">
                <a:solidFill>
                  <a:schemeClr val="bg1"/>
                </a:solidFill>
              </a:rPr>
              <a:t>Tips for Documentation</a:t>
            </a:r>
          </a:p>
        </p:txBody>
      </p:sp>
    </p:spTree>
    <p:extLst>
      <p:ext uri="{BB962C8B-B14F-4D97-AF65-F5344CB8AC3E}">
        <p14:creationId xmlns:p14="http://schemas.microsoft.com/office/powerpoint/2010/main" val="310731075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3" name="Rectangle 2"/>
          <p:cNvSpPr>
            <a:spLocks noGrp="1" noChangeArrowheads="1"/>
          </p:cNvSpPr>
          <p:nvPr>
            <p:ph type="title"/>
          </p:nvPr>
        </p:nvSpPr>
        <p:spPr>
          <a:solidFill>
            <a:srgbClr val="244D7E"/>
          </a:solidFill>
        </p:spPr>
        <p:txBody>
          <a:bodyPr/>
          <a:lstStyle/>
          <a:p>
            <a:r>
              <a:rPr lang="en-US" dirty="0">
                <a:solidFill>
                  <a:schemeClr val="bg1"/>
                </a:solidFill>
              </a:rPr>
              <a:t>How to document</a:t>
            </a:r>
          </a:p>
        </p:txBody>
      </p:sp>
      <p:sp>
        <p:nvSpPr>
          <p:cNvPr id="133124" name="Rectangle 3"/>
          <p:cNvSpPr>
            <a:spLocks noGrp="1" noChangeArrowheads="1"/>
          </p:cNvSpPr>
          <p:nvPr>
            <p:ph type="body" idx="1"/>
          </p:nvPr>
        </p:nvSpPr>
        <p:spPr/>
        <p:txBody>
          <a:bodyPr>
            <a:normAutofit/>
          </a:bodyPr>
          <a:lstStyle/>
          <a:p>
            <a:pPr algn="ctr"/>
            <a:endParaRPr lang="en-US" sz="2000" dirty="0"/>
          </a:p>
          <a:p>
            <a:pPr marL="0" indent="0" algn="ctr">
              <a:buNone/>
            </a:pPr>
            <a:endParaRPr lang="en-US" sz="2000" dirty="0"/>
          </a:p>
          <a:p>
            <a:pPr marL="0" indent="0" algn="ctr">
              <a:buNone/>
            </a:pPr>
            <a:endParaRPr lang="en-US" sz="2000" dirty="0"/>
          </a:p>
        </p:txBody>
      </p:sp>
      <p:pic>
        <p:nvPicPr>
          <p:cNvPr id="3" name="Picture 2">
            <a:extLst>
              <a:ext uri="{FF2B5EF4-FFF2-40B4-BE49-F238E27FC236}">
                <a16:creationId xmlns:a16="http://schemas.microsoft.com/office/drawing/2014/main" id="{98807FBC-B6CD-43E9-9706-5BD558CE6B2A}"/>
              </a:ext>
            </a:extLst>
          </p:cNvPr>
          <p:cNvPicPr>
            <a:picLocks noChangeAspect="1"/>
          </p:cNvPicPr>
          <p:nvPr/>
        </p:nvPicPr>
        <p:blipFill>
          <a:blip r:embed="rId3"/>
          <a:stretch>
            <a:fillRect/>
          </a:stretch>
        </p:blipFill>
        <p:spPr>
          <a:xfrm>
            <a:off x="1309258" y="2095817"/>
            <a:ext cx="9573483" cy="3810953"/>
          </a:xfrm>
          <a:prstGeom prst="rect">
            <a:avLst/>
          </a:prstGeom>
        </p:spPr>
      </p:pic>
    </p:spTree>
    <p:extLst>
      <p:ext uri="{BB962C8B-B14F-4D97-AF65-F5344CB8AC3E}">
        <p14:creationId xmlns:p14="http://schemas.microsoft.com/office/powerpoint/2010/main" val="191297581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500"/>
                                  </p:stCondLst>
                                  <p:childTnLst>
                                    <p:animEffect transition="out" filter="fade">
                                      <p:cBhvr>
                                        <p:cTn id="6" dur="1500" tmFilter="0, 0; .2, .5; .8, .5; 1, 0"/>
                                        <p:tgtEl>
                                          <p:spTgt spid="3"/>
                                        </p:tgtEl>
                                      </p:cBhvr>
                                    </p:animEffect>
                                    <p:animScale>
                                      <p:cBhvr>
                                        <p:cTn id="7" dur="7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10486" y="686495"/>
            <a:ext cx="10359591" cy="1434135"/>
          </a:xfrm>
          <a:solidFill>
            <a:srgbClr val="244D7E"/>
          </a:solidFill>
          <a:effectLst/>
        </p:spPr>
        <p:style>
          <a:lnRef idx="3">
            <a:schemeClr val="lt1"/>
          </a:lnRef>
          <a:fillRef idx="1">
            <a:schemeClr val="accent4"/>
          </a:fillRef>
          <a:effectRef idx="1">
            <a:schemeClr val="accent4"/>
          </a:effectRef>
          <a:fontRef idx="minor">
            <a:schemeClr val="lt1"/>
          </a:fontRef>
        </p:style>
        <p:txBody>
          <a:bodyPr>
            <a:normAutofit/>
          </a:bodyPr>
          <a:lstStyle/>
          <a:p>
            <a:pPr marL="514350" indent="-514350">
              <a:buAutoNum type="arabicPeriod"/>
            </a:pPr>
            <a:endParaRPr lang="en-US" sz="2000" dirty="0">
              <a:latin typeface="Montserrat" panose="00000500000000000000" pitchFamily="2" charset="0"/>
              <a:ea typeface="Roboto Light" panose="02000000000000000000" pitchFamily="2" charset="0"/>
            </a:endParaRPr>
          </a:p>
          <a:p>
            <a:pPr marL="0" indent="0">
              <a:buNone/>
            </a:pPr>
            <a:r>
              <a:rPr lang="en-US" sz="4000" dirty="0">
                <a:latin typeface="Montserrat" panose="00000500000000000000" pitchFamily="2" charset="0"/>
                <a:ea typeface="Roboto Light" panose="02000000000000000000" pitchFamily="2" charset="0"/>
              </a:rPr>
              <a:t>Purpose</a:t>
            </a:r>
            <a:endParaRPr lang="en-US" dirty="0">
              <a:latin typeface="Montserrat" panose="00000500000000000000" pitchFamily="2" charset="0"/>
              <a:ea typeface="Roboto Light" panose="02000000000000000000" pitchFamily="2" charset="0"/>
            </a:endParaRPr>
          </a:p>
          <a:p>
            <a:pPr lvl="1"/>
            <a:endParaRPr lang="en-US" dirty="0">
              <a:latin typeface="Montserrat" panose="00000500000000000000" pitchFamily="2" charset="0"/>
              <a:ea typeface="Roboto Light" panose="02000000000000000000" pitchFamily="2" charset="0"/>
            </a:endParaRPr>
          </a:p>
          <a:p>
            <a:pPr lvl="1"/>
            <a:endParaRPr lang="en-US" dirty="0">
              <a:latin typeface="Montserrat" panose="00000500000000000000" pitchFamily="2" charset="0"/>
              <a:ea typeface="Roboto Light" panose="02000000000000000000" pitchFamily="2" charset="0"/>
            </a:endParaRPr>
          </a:p>
        </p:txBody>
      </p:sp>
      <p:sp>
        <p:nvSpPr>
          <p:cNvPr id="6" name="Content Placeholder 2">
            <a:extLst>
              <a:ext uri="{FF2B5EF4-FFF2-40B4-BE49-F238E27FC236}">
                <a16:creationId xmlns:a16="http://schemas.microsoft.com/office/drawing/2014/main" id="{BBE30A95-67E1-4C76-A3C9-447298477C0A}"/>
              </a:ext>
            </a:extLst>
          </p:cNvPr>
          <p:cNvSpPr txBox="1">
            <a:spLocks/>
          </p:cNvSpPr>
          <p:nvPr/>
        </p:nvSpPr>
        <p:spPr>
          <a:xfrm>
            <a:off x="710486" y="2222816"/>
            <a:ext cx="10359591" cy="30442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4000" dirty="0"/>
          </a:p>
          <a:p>
            <a:pPr marL="0" indent="0" algn="just">
              <a:buNone/>
            </a:pPr>
            <a:r>
              <a:rPr lang="en-US" sz="4000" dirty="0">
                <a:latin typeface="Avenir"/>
                <a:cs typeface="Times New Roman" panose="02020603050405020304" pitchFamily="18" charset="0"/>
              </a:rPr>
              <a:t>The purpose of this course is to guide supervisors through progressive discipline rules by providing tools and resources necessary to be successful.</a:t>
            </a:r>
          </a:p>
          <a:p>
            <a:pPr algn="ctr"/>
            <a:endParaRPr lang="en-US" sz="4000" dirty="0"/>
          </a:p>
        </p:txBody>
      </p:sp>
    </p:spTree>
    <p:extLst>
      <p:ext uri="{BB962C8B-B14F-4D97-AF65-F5344CB8AC3E}">
        <p14:creationId xmlns:p14="http://schemas.microsoft.com/office/powerpoint/2010/main" val="278217647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DD9D0DF-DEC9-495D-A1EA-F43529066C53}"/>
              </a:ext>
            </a:extLst>
          </p:cNvPr>
          <p:cNvSpPr>
            <a:spLocks noGrp="1"/>
          </p:cNvSpPr>
          <p:nvPr>
            <p:ph idx="1"/>
          </p:nvPr>
        </p:nvSpPr>
        <p:spPr>
          <a:xfrm>
            <a:off x="3840480" y="1901825"/>
            <a:ext cx="7513320" cy="4351338"/>
          </a:xfrm>
        </p:spPr>
        <p:txBody>
          <a:bodyPr>
            <a:noAutofit/>
          </a:bodyPr>
          <a:lstStyle/>
          <a:p>
            <a:pPr marL="0" indent="0">
              <a:lnSpc>
                <a:spcPct val="100000"/>
              </a:lnSpc>
              <a:buNone/>
            </a:pPr>
            <a:r>
              <a:rPr lang="en-US" sz="2000" b="1" dirty="0">
                <a:latin typeface="Montserrat" panose="00000500000000000000" pitchFamily="2" charset="0"/>
              </a:rPr>
              <a:t>Get Input and Back Up: </a:t>
            </a:r>
            <a:r>
              <a:rPr lang="en-US" sz="1800" dirty="0">
                <a:latin typeface="Montserrat" panose="00000500000000000000" pitchFamily="2" charset="0"/>
              </a:rPr>
              <a:t>Ask for Written Statements by Other Managers/Employees When Applicable: For more complex issues, or issues in which one employee alleges wrongdoing by another, ask the employee to document their issue, concern, observation, etc. immediately.</a:t>
            </a:r>
          </a:p>
          <a:p>
            <a:pPr marL="342900" indent="-342900">
              <a:lnSpc>
                <a:spcPct val="100000"/>
              </a:lnSpc>
              <a:buAutoNum type="arabicPeriod" startAt="3"/>
            </a:pPr>
            <a:endParaRPr lang="en-US" sz="1800" dirty="0">
              <a:latin typeface="Montserrat" panose="00000500000000000000" pitchFamily="2" charset="0"/>
            </a:endParaRPr>
          </a:p>
          <a:p>
            <a:pPr marL="0" indent="0">
              <a:lnSpc>
                <a:spcPct val="100000"/>
              </a:lnSpc>
              <a:buNone/>
            </a:pPr>
            <a:r>
              <a:rPr lang="en-US" sz="2000" b="1" dirty="0">
                <a:latin typeface="Montserrat" panose="00000500000000000000" pitchFamily="2" charset="0"/>
              </a:rPr>
              <a:t>Keep it Simple:</a:t>
            </a:r>
            <a:r>
              <a:rPr lang="en-US" sz="2000" dirty="0">
                <a:latin typeface="Montserrat" panose="00000500000000000000" pitchFamily="2" charset="0"/>
              </a:rPr>
              <a:t> </a:t>
            </a:r>
            <a:r>
              <a:rPr lang="en-US" sz="1800" dirty="0">
                <a:latin typeface="Montserrat" panose="00000500000000000000" pitchFamily="2" charset="0"/>
              </a:rPr>
              <a:t>You can use a simple incident log for most items (like attendance, missing deadlines, not making it to required meetings or trainings, etc.). When the issue is a bit more complex, remain objective. Stick to the facts. Document who was involved, what happened, when and where. Do include a brief history of the issue, when applicable. </a:t>
            </a:r>
          </a:p>
          <a:p>
            <a:pPr>
              <a:lnSpc>
                <a:spcPct val="100000"/>
              </a:lnSpc>
            </a:pPr>
            <a:endParaRPr lang="en-US" sz="2000" dirty="0"/>
          </a:p>
        </p:txBody>
      </p:sp>
      <p:sp>
        <p:nvSpPr>
          <p:cNvPr id="4" name="Rectangle 2">
            <a:extLst>
              <a:ext uri="{FF2B5EF4-FFF2-40B4-BE49-F238E27FC236}">
                <a16:creationId xmlns:a16="http://schemas.microsoft.com/office/drawing/2014/main" id="{F36C1900-0A8E-4BD1-BAEC-892683DF66E3}"/>
              </a:ext>
            </a:extLst>
          </p:cNvPr>
          <p:cNvSpPr>
            <a:spLocks noGrp="1" noChangeArrowheads="1"/>
          </p:cNvSpPr>
          <p:nvPr>
            <p:ph type="title"/>
          </p:nvPr>
        </p:nvSpPr>
        <p:spPr>
          <a:xfrm>
            <a:off x="838200" y="365125"/>
            <a:ext cx="10515600" cy="1325563"/>
          </a:xfrm>
          <a:solidFill>
            <a:srgbClr val="244D7E"/>
          </a:solidFill>
        </p:spPr>
        <p:txBody>
          <a:bodyPr/>
          <a:lstStyle/>
          <a:p>
            <a:r>
              <a:rPr lang="en-US" dirty="0">
                <a:solidFill>
                  <a:schemeClr val="bg1"/>
                </a:solidFill>
              </a:rPr>
              <a:t>Tips for Documentation</a:t>
            </a:r>
          </a:p>
        </p:txBody>
      </p:sp>
      <p:pic>
        <p:nvPicPr>
          <p:cNvPr id="2" name="Picture 1">
            <a:extLst>
              <a:ext uri="{FF2B5EF4-FFF2-40B4-BE49-F238E27FC236}">
                <a16:creationId xmlns:a16="http://schemas.microsoft.com/office/drawing/2014/main" id="{6208277B-1EAB-4B46-8358-AC0DE90FED9B}"/>
              </a:ext>
            </a:extLst>
          </p:cNvPr>
          <p:cNvPicPr>
            <a:picLocks noChangeAspect="1"/>
          </p:cNvPicPr>
          <p:nvPr/>
        </p:nvPicPr>
        <p:blipFill rotWithShape="1">
          <a:blip r:embed="rId3"/>
          <a:srcRect l="17183" r="13158"/>
          <a:stretch/>
        </p:blipFill>
        <p:spPr>
          <a:xfrm>
            <a:off x="558371" y="2373375"/>
            <a:ext cx="3144949" cy="2539546"/>
          </a:xfrm>
          <a:prstGeom prst="rect">
            <a:avLst/>
          </a:prstGeom>
        </p:spPr>
      </p:pic>
    </p:spTree>
    <p:extLst>
      <p:ext uri="{BB962C8B-B14F-4D97-AF65-F5344CB8AC3E}">
        <p14:creationId xmlns:p14="http://schemas.microsoft.com/office/powerpoint/2010/main" val="223177258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1000"/>
                                        <p:tgtEl>
                                          <p:spTgt spid="3">
                                            <p:txEl>
                                              <p:pRg st="2" end="2"/>
                                            </p:txEl>
                                          </p:spTgt>
                                        </p:tgtEl>
                                      </p:cBhvr>
                                    </p:animEffect>
                                    <p:anim calcmode="lin" valueType="num">
                                      <p:cBhvr>
                                        <p:cTn id="1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DD9D0DF-DEC9-495D-A1EA-F43529066C53}"/>
              </a:ext>
            </a:extLst>
          </p:cNvPr>
          <p:cNvSpPr>
            <a:spLocks noGrp="1"/>
          </p:cNvSpPr>
          <p:nvPr>
            <p:ph idx="1"/>
          </p:nvPr>
        </p:nvSpPr>
        <p:spPr>
          <a:xfrm>
            <a:off x="838200" y="1856105"/>
            <a:ext cx="6396990" cy="4351338"/>
          </a:xfrm>
        </p:spPr>
        <p:txBody>
          <a:bodyPr anchor="ctr">
            <a:normAutofit/>
          </a:bodyPr>
          <a:lstStyle/>
          <a:p>
            <a:pPr marL="514350" indent="-514350">
              <a:lnSpc>
                <a:spcPct val="100000"/>
              </a:lnSpc>
              <a:buAutoNum type="arabicPeriod" startAt="4"/>
            </a:pPr>
            <a:endParaRPr lang="en-US" sz="2000" dirty="0"/>
          </a:p>
          <a:p>
            <a:pPr marL="0" indent="0">
              <a:lnSpc>
                <a:spcPct val="100000"/>
              </a:lnSpc>
              <a:buNone/>
            </a:pPr>
            <a:r>
              <a:rPr lang="en-US" sz="2000" b="1" dirty="0">
                <a:latin typeface="Montserrat" panose="00000500000000000000" pitchFamily="2" charset="0"/>
              </a:rPr>
              <a:t>Create a Secure Filing System</a:t>
            </a:r>
            <a:r>
              <a:rPr lang="en-US" sz="2000" dirty="0">
                <a:latin typeface="Montserrat" panose="00000500000000000000" pitchFamily="2" charset="0"/>
              </a:rPr>
              <a:t>: Employee relations documentation is very sensitive and is confidential to the extent that you are sharing with your superiors, HR Business Partner or legal counsel. Keep it under lock and key, or password-protected at all times.</a:t>
            </a:r>
          </a:p>
          <a:p>
            <a:pPr marL="514350" indent="-514350">
              <a:lnSpc>
                <a:spcPct val="100000"/>
              </a:lnSpc>
              <a:buAutoNum type="arabicPeriod" startAt="5"/>
            </a:pPr>
            <a:endParaRPr lang="en-US" sz="2000" dirty="0"/>
          </a:p>
          <a:p>
            <a:pPr>
              <a:lnSpc>
                <a:spcPct val="100000"/>
              </a:lnSpc>
            </a:pPr>
            <a:endParaRPr lang="en-US" sz="2000" dirty="0"/>
          </a:p>
        </p:txBody>
      </p:sp>
      <p:sp>
        <p:nvSpPr>
          <p:cNvPr id="4" name="Rectangle 2">
            <a:extLst>
              <a:ext uri="{FF2B5EF4-FFF2-40B4-BE49-F238E27FC236}">
                <a16:creationId xmlns:a16="http://schemas.microsoft.com/office/drawing/2014/main" id="{F36C1900-0A8E-4BD1-BAEC-892683DF66E3}"/>
              </a:ext>
            </a:extLst>
          </p:cNvPr>
          <p:cNvSpPr>
            <a:spLocks noGrp="1" noChangeArrowheads="1"/>
          </p:cNvSpPr>
          <p:nvPr>
            <p:ph type="title"/>
          </p:nvPr>
        </p:nvSpPr>
        <p:spPr>
          <a:xfrm>
            <a:off x="838200" y="365125"/>
            <a:ext cx="10515600" cy="1325563"/>
          </a:xfrm>
          <a:solidFill>
            <a:srgbClr val="244D7E"/>
          </a:solidFill>
        </p:spPr>
        <p:txBody>
          <a:bodyPr/>
          <a:lstStyle/>
          <a:p>
            <a:r>
              <a:rPr lang="en-US" dirty="0">
                <a:solidFill>
                  <a:schemeClr val="bg1"/>
                </a:solidFill>
              </a:rPr>
              <a:t>Tips for Documentation</a:t>
            </a:r>
          </a:p>
        </p:txBody>
      </p:sp>
      <p:pic>
        <p:nvPicPr>
          <p:cNvPr id="2" name="Picture 1">
            <a:extLst>
              <a:ext uri="{FF2B5EF4-FFF2-40B4-BE49-F238E27FC236}">
                <a16:creationId xmlns:a16="http://schemas.microsoft.com/office/drawing/2014/main" id="{0B35BC1B-7C6A-494E-9B92-E1FE7C5D77C7}"/>
              </a:ext>
            </a:extLst>
          </p:cNvPr>
          <p:cNvPicPr>
            <a:picLocks noChangeAspect="1"/>
          </p:cNvPicPr>
          <p:nvPr/>
        </p:nvPicPr>
        <p:blipFill rotWithShape="1">
          <a:blip r:embed="rId2"/>
          <a:srcRect l="8166" r="17929"/>
          <a:stretch/>
        </p:blipFill>
        <p:spPr>
          <a:xfrm>
            <a:off x="7355571" y="2476591"/>
            <a:ext cx="3643899" cy="2588532"/>
          </a:xfrm>
          <a:prstGeom prst="rect">
            <a:avLst/>
          </a:prstGeom>
        </p:spPr>
      </p:pic>
    </p:spTree>
    <p:extLst>
      <p:ext uri="{BB962C8B-B14F-4D97-AF65-F5344CB8AC3E}">
        <p14:creationId xmlns:p14="http://schemas.microsoft.com/office/powerpoint/2010/main" val="411556739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319" y="286603"/>
            <a:ext cx="9825681" cy="1450757"/>
          </a:xfrm>
          <a:solidFill>
            <a:srgbClr val="244D7E"/>
          </a:solidFill>
        </p:spPr>
        <p:txBody>
          <a:bodyPr/>
          <a:lstStyle/>
          <a:p>
            <a:r>
              <a:rPr lang="en-US" dirty="0">
                <a:solidFill>
                  <a:schemeClr val="bg1"/>
                </a:solidFill>
                <a:latin typeface="Montserrat" panose="00000500000000000000" pitchFamily="2" charset="0"/>
                <a:ea typeface="Roboto Light" panose="02000000000000000000" pitchFamily="2" charset="0"/>
              </a:rPr>
              <a:t>Seven Rules for Documenting/Coaching</a:t>
            </a:r>
          </a:p>
        </p:txBody>
      </p:sp>
      <p:sp>
        <p:nvSpPr>
          <p:cNvPr id="4" name="Content Placeholder 3"/>
          <p:cNvSpPr>
            <a:spLocks noGrp="1"/>
          </p:cNvSpPr>
          <p:nvPr>
            <p:ph idx="1"/>
          </p:nvPr>
        </p:nvSpPr>
        <p:spPr>
          <a:xfrm>
            <a:off x="474788" y="2178819"/>
            <a:ext cx="7388485" cy="4180922"/>
          </a:xfrm>
        </p:spPr>
        <p:txBody>
          <a:bodyPr>
            <a:noAutofit/>
          </a:bodyPr>
          <a:lstStyle/>
          <a:p>
            <a:pPr marL="457200" indent="-457200">
              <a:lnSpc>
                <a:spcPct val="100000"/>
              </a:lnSpc>
              <a:buFont typeface="+mj-lt"/>
              <a:buAutoNum type="arabicPeriod"/>
            </a:pPr>
            <a:r>
              <a:rPr lang="en-US" sz="2000" dirty="0">
                <a:latin typeface="Montserrat" panose="00000500000000000000" pitchFamily="2" charset="0"/>
              </a:rPr>
              <a:t>Describe the expectations. Clearly state what the job description or the policies require. </a:t>
            </a:r>
          </a:p>
          <a:p>
            <a:pPr marL="0" indent="0">
              <a:lnSpc>
                <a:spcPct val="100000"/>
              </a:lnSpc>
              <a:buNone/>
            </a:pPr>
            <a:endParaRPr lang="en-US" sz="1400" dirty="0">
              <a:latin typeface="Montserrat" panose="00000500000000000000" pitchFamily="2" charset="0"/>
            </a:endParaRPr>
          </a:p>
          <a:p>
            <a:pPr lvl="1">
              <a:lnSpc>
                <a:spcPct val="100000"/>
              </a:lnSpc>
              <a:spcAft>
                <a:spcPts val="600"/>
              </a:spcAft>
            </a:pPr>
            <a:r>
              <a:rPr lang="en-US" sz="1600" dirty="0">
                <a:latin typeface="Montserrat" panose="00000500000000000000" pitchFamily="2" charset="0"/>
              </a:rPr>
              <a:t>If you don’t clearly state expectations, you can’t prove how employees failed to follow the expectation.</a:t>
            </a:r>
          </a:p>
          <a:p>
            <a:pPr lvl="1">
              <a:lnSpc>
                <a:spcPct val="100000"/>
              </a:lnSpc>
              <a:spcAft>
                <a:spcPts val="600"/>
              </a:spcAft>
            </a:pPr>
            <a:r>
              <a:rPr lang="en-US" sz="1600" dirty="0">
                <a:latin typeface="Montserrat" panose="00000500000000000000" pitchFamily="2" charset="0"/>
              </a:rPr>
              <a:t>A third-party could ask, “how did the employee know they were supposed to do that?”</a:t>
            </a:r>
          </a:p>
          <a:p>
            <a:pPr lvl="1">
              <a:lnSpc>
                <a:spcPct val="100000"/>
              </a:lnSpc>
              <a:spcAft>
                <a:spcPts val="600"/>
              </a:spcAft>
            </a:pPr>
            <a:r>
              <a:rPr lang="en-US" sz="1600" dirty="0">
                <a:latin typeface="Montserrat" panose="00000500000000000000" pitchFamily="2" charset="0"/>
              </a:rPr>
              <a:t>Be specific.  Don’t tell a worker they must “show up on time.” Instead, say, “Your shift begins at 7 a.m. and you should be in the crew room waiting for daily assignments and ready to go.”</a:t>
            </a:r>
          </a:p>
        </p:txBody>
      </p:sp>
      <p:pic>
        <p:nvPicPr>
          <p:cNvPr id="5" name="Picture 4">
            <a:extLst>
              <a:ext uri="{FF2B5EF4-FFF2-40B4-BE49-F238E27FC236}">
                <a16:creationId xmlns:a16="http://schemas.microsoft.com/office/drawing/2014/main" id="{79B55B5D-0239-46B3-A8DD-60F21658D916}"/>
              </a:ext>
            </a:extLst>
          </p:cNvPr>
          <p:cNvPicPr>
            <a:picLocks noChangeAspect="1"/>
          </p:cNvPicPr>
          <p:nvPr/>
        </p:nvPicPr>
        <p:blipFill>
          <a:blip r:embed="rId3"/>
          <a:stretch>
            <a:fillRect/>
          </a:stretch>
        </p:blipFill>
        <p:spPr>
          <a:xfrm>
            <a:off x="8022970" y="1565511"/>
            <a:ext cx="3331198" cy="4730897"/>
          </a:xfrm>
          <a:prstGeom prst="rect">
            <a:avLst/>
          </a:prstGeom>
          <a:effectLst>
            <a:softEdge rad="0"/>
          </a:effectLst>
          <a:scene3d>
            <a:camera prst="orthographicFront">
              <a:rot lat="0" lon="0" rev="20999999"/>
            </a:camera>
            <a:lightRig rig="threePt" dir="t"/>
          </a:scene3d>
        </p:spPr>
      </p:pic>
    </p:spTree>
    <p:extLst>
      <p:ext uri="{BB962C8B-B14F-4D97-AF65-F5344CB8AC3E}">
        <p14:creationId xmlns:p14="http://schemas.microsoft.com/office/powerpoint/2010/main" val="237563027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4">
                                            <p:txEl>
                                              <p:pRg st="4" end="4"/>
                                            </p:txEl>
                                          </p:spTgt>
                                        </p:tgtEl>
                                        <p:attrNameLst>
                                          <p:attrName>style.visibility</p:attrName>
                                        </p:attrNameLst>
                                      </p:cBhvr>
                                      <p:to>
                                        <p:strVal val="visible"/>
                                      </p:to>
                                    </p:set>
                                  </p:childTnLst>
                                </p:cTn>
                              </p:par>
                            </p:childTnLst>
                          </p:cTn>
                        </p:par>
                        <p:par>
                          <p:cTn id="16" fill="hold">
                            <p:stCondLst>
                              <p:cond delay="0"/>
                            </p:stCondLst>
                            <p:childTnLst>
                              <p:par>
                                <p:cTn id="17" presetID="26" presetClass="emph" presetSubtype="0" fill="hold" nodeType="afterEffect">
                                  <p:stCondLst>
                                    <p:cond delay="0"/>
                                  </p:stCondLst>
                                  <p:childTnLst>
                                    <p:animEffect transition="out" filter="fade">
                                      <p:cBhvr>
                                        <p:cTn id="18" dur="1000" tmFilter="0, 0; .2, .5; .8, .5; 1, 0"/>
                                        <p:tgtEl>
                                          <p:spTgt spid="5"/>
                                        </p:tgtEl>
                                      </p:cBhvr>
                                    </p:animEffect>
                                    <p:animScale>
                                      <p:cBhvr>
                                        <p:cTn id="19"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266D828-C544-4BE1-ADC3-3235DC9F4944}"/>
              </a:ext>
            </a:extLst>
          </p:cNvPr>
          <p:cNvSpPr>
            <a:spLocks noGrp="1"/>
          </p:cNvSpPr>
          <p:nvPr>
            <p:ph idx="1"/>
          </p:nvPr>
        </p:nvSpPr>
        <p:spPr>
          <a:xfrm>
            <a:off x="838200" y="1566152"/>
            <a:ext cx="10515600" cy="4743207"/>
          </a:xfrm>
        </p:spPr>
        <p:txBody>
          <a:bodyPr anchor="ctr">
            <a:normAutofit/>
          </a:bodyPr>
          <a:lstStyle/>
          <a:p>
            <a:pPr marL="457200" indent="-457200">
              <a:buAutoNum type="arabicPeriod" startAt="2"/>
            </a:pPr>
            <a:r>
              <a:rPr lang="en-US" sz="2400" dirty="0">
                <a:latin typeface="Montserrat" panose="00000500000000000000" pitchFamily="2" charset="0"/>
              </a:rPr>
              <a:t>Describe the behavior or performance that needs addressed. </a:t>
            </a:r>
          </a:p>
          <a:p>
            <a:pPr marL="0" indent="0">
              <a:buNone/>
            </a:pPr>
            <a:endParaRPr lang="en-US" sz="1200" dirty="0">
              <a:latin typeface="Montserrat" panose="00000500000000000000" pitchFamily="2" charset="0"/>
            </a:endParaRPr>
          </a:p>
          <a:p>
            <a:pPr lvl="1">
              <a:lnSpc>
                <a:spcPct val="100000"/>
              </a:lnSpc>
              <a:spcAft>
                <a:spcPts val="600"/>
              </a:spcAft>
            </a:pPr>
            <a:r>
              <a:rPr lang="en-US" sz="2000" dirty="0">
                <a:latin typeface="Montserrat" panose="00000500000000000000" pitchFamily="2" charset="0"/>
              </a:rPr>
              <a:t>Describe the conduct, not the person. </a:t>
            </a:r>
          </a:p>
          <a:p>
            <a:pPr lvl="1">
              <a:lnSpc>
                <a:spcPct val="100000"/>
              </a:lnSpc>
              <a:spcAft>
                <a:spcPts val="600"/>
              </a:spcAft>
            </a:pPr>
            <a:r>
              <a:rPr lang="en-US" sz="2000" dirty="0">
                <a:latin typeface="Montserrat" panose="00000500000000000000" pitchFamily="2" charset="0"/>
              </a:rPr>
              <a:t>Avoid making broad judgments such as “always” and “never,” which can be easily disputed by the employee’s attorney. </a:t>
            </a:r>
          </a:p>
          <a:p>
            <a:pPr lvl="1">
              <a:lnSpc>
                <a:spcPct val="100000"/>
              </a:lnSpc>
              <a:spcAft>
                <a:spcPts val="600"/>
              </a:spcAft>
            </a:pPr>
            <a:r>
              <a:rPr lang="en-US" sz="2000" dirty="0">
                <a:latin typeface="Montserrat" panose="00000500000000000000" pitchFamily="2" charset="0"/>
              </a:rPr>
              <a:t>Best practice is to record specific dates to show when incident occurred. </a:t>
            </a:r>
          </a:p>
          <a:p>
            <a:pPr lvl="1">
              <a:lnSpc>
                <a:spcPct val="100000"/>
              </a:lnSpc>
              <a:spcAft>
                <a:spcPts val="600"/>
              </a:spcAft>
            </a:pPr>
            <a:r>
              <a:rPr lang="en-US" sz="2000" dirty="0">
                <a:latin typeface="Montserrat" panose="00000500000000000000" pitchFamily="2" charset="0"/>
              </a:rPr>
              <a:t>Keep your observations job-related. Describe how the worker’s actions/behavior impact others and the Agency. </a:t>
            </a:r>
          </a:p>
          <a:p>
            <a:pPr lvl="1"/>
            <a:endParaRPr lang="en-US" sz="2000" dirty="0"/>
          </a:p>
        </p:txBody>
      </p:sp>
      <p:sp>
        <p:nvSpPr>
          <p:cNvPr id="5" name="Title 1">
            <a:extLst>
              <a:ext uri="{FF2B5EF4-FFF2-40B4-BE49-F238E27FC236}">
                <a16:creationId xmlns:a16="http://schemas.microsoft.com/office/drawing/2014/main" id="{352640BE-7FDD-4BE9-8D82-46E3A9738F61}"/>
              </a:ext>
            </a:extLst>
          </p:cNvPr>
          <p:cNvSpPr txBox="1">
            <a:spLocks noGrp="1"/>
          </p:cNvSpPr>
          <p:nvPr>
            <p:ph type="title"/>
          </p:nvPr>
        </p:nvSpPr>
        <p:spPr>
          <a:xfrm>
            <a:off x="838200" y="365125"/>
            <a:ext cx="10515600" cy="1325563"/>
          </a:xfrm>
          <a:prstGeom prst="rect">
            <a:avLst/>
          </a:prstGeom>
          <a:solidFill>
            <a:srgbClr val="244D7E"/>
          </a:solidFill>
        </p:spPr>
        <p:txBody>
          <a:bodyPr anchor="ctr"/>
          <a:lstStyle>
            <a:lvl1pPr algn="l" defTabSz="914400" rtl="0" eaLnBrk="1" latinLnBrk="0" hangingPunct="1">
              <a:lnSpc>
                <a:spcPct val="90000"/>
              </a:lnSpc>
              <a:spcBef>
                <a:spcPct val="0"/>
              </a:spcBef>
              <a:buNone/>
              <a:defRPr sz="4400" kern="1200">
                <a:solidFill>
                  <a:schemeClr val="tx1"/>
                </a:solidFill>
                <a:latin typeface="Montserrat" panose="02000505000000020004" pitchFamily="2" charset="0"/>
                <a:ea typeface="+mj-ea"/>
                <a:cs typeface="+mj-cs"/>
              </a:defRPr>
            </a:lvl1pPr>
          </a:lstStyle>
          <a:p>
            <a:r>
              <a:rPr lang="en-US" dirty="0">
                <a:solidFill>
                  <a:schemeClr val="bg1"/>
                </a:solidFill>
                <a:latin typeface="Montserrat" panose="00000500000000000000" pitchFamily="2" charset="0"/>
                <a:ea typeface="Roboto Light" panose="02000000000000000000" pitchFamily="2" charset="0"/>
              </a:rPr>
              <a:t>Seven Rules for Documenting/Coaching</a:t>
            </a:r>
            <a:endParaRPr lang="en-US" dirty="0">
              <a:solidFill>
                <a:schemeClr val="bg1"/>
              </a:solidFill>
            </a:endParaRPr>
          </a:p>
        </p:txBody>
      </p:sp>
    </p:spTree>
    <p:extLst>
      <p:ext uri="{BB962C8B-B14F-4D97-AF65-F5344CB8AC3E}">
        <p14:creationId xmlns:p14="http://schemas.microsoft.com/office/powerpoint/2010/main" val="235695765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25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1000"/>
                                        <p:tgtEl>
                                          <p:spTgt spid="3">
                                            <p:txEl>
                                              <p:pRg st="0" end="0"/>
                                            </p:txEl>
                                          </p:spTgt>
                                        </p:tgtEl>
                                      </p:cBhvr>
                                    </p:animEffect>
                                  </p:childTnLst>
                                </p:cTn>
                              </p:par>
                              <p:par>
                                <p:cTn id="8" presetID="22" presetClass="entr" presetSubtype="4" fill="hold" nodeType="withEffect">
                                  <p:stCondLst>
                                    <p:cond delay="25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wipe(down)">
                                      <p:cBhvr>
                                        <p:cTn id="10" dur="1000"/>
                                        <p:tgtEl>
                                          <p:spTgt spid="3">
                                            <p:txEl>
                                              <p:pRg st="2" end="2"/>
                                            </p:txEl>
                                          </p:spTgt>
                                        </p:tgtEl>
                                      </p:cBhvr>
                                    </p:animEffect>
                                  </p:childTnLst>
                                </p:cTn>
                              </p:par>
                              <p:par>
                                <p:cTn id="11" presetID="22" presetClass="entr" presetSubtype="4" fill="hold" nodeType="withEffect">
                                  <p:stCondLst>
                                    <p:cond delay="25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wipe(down)">
                                      <p:cBhvr>
                                        <p:cTn id="13" dur="1000"/>
                                        <p:tgtEl>
                                          <p:spTgt spid="3">
                                            <p:txEl>
                                              <p:pRg st="3" end="3"/>
                                            </p:txEl>
                                          </p:spTgt>
                                        </p:tgtEl>
                                      </p:cBhvr>
                                    </p:animEffect>
                                  </p:childTnLst>
                                </p:cTn>
                              </p:par>
                              <p:par>
                                <p:cTn id="14" presetID="22" presetClass="entr" presetSubtype="4" fill="hold" nodeType="withEffect">
                                  <p:stCondLst>
                                    <p:cond delay="25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wipe(down)">
                                      <p:cBhvr>
                                        <p:cTn id="16" dur="1000"/>
                                        <p:tgtEl>
                                          <p:spTgt spid="3">
                                            <p:txEl>
                                              <p:pRg st="4" end="4"/>
                                            </p:txEl>
                                          </p:spTgt>
                                        </p:tgtEl>
                                      </p:cBhvr>
                                    </p:animEffect>
                                  </p:childTnLst>
                                </p:cTn>
                              </p:par>
                              <p:par>
                                <p:cTn id="17" presetID="22" presetClass="entr" presetSubtype="4" fill="hold" nodeType="withEffect">
                                  <p:stCondLst>
                                    <p:cond delay="25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wipe(down)">
                                      <p:cBhvr>
                                        <p:cTn id="19" dur="1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5" name="Rectangle 2"/>
          <p:cNvSpPr>
            <a:spLocks noGrp="1" noChangeArrowheads="1"/>
          </p:cNvSpPr>
          <p:nvPr>
            <p:ph type="title"/>
          </p:nvPr>
        </p:nvSpPr>
        <p:spPr>
          <a:solidFill>
            <a:srgbClr val="244D7E"/>
          </a:solidFill>
        </p:spPr>
        <p:txBody>
          <a:bodyPr/>
          <a:lstStyle/>
          <a:p>
            <a:r>
              <a:rPr lang="en-US" dirty="0">
                <a:solidFill>
                  <a:schemeClr val="bg1"/>
                </a:solidFill>
                <a:latin typeface="Montserrat" panose="00000500000000000000" pitchFamily="2" charset="0"/>
                <a:ea typeface="Roboto Light" panose="02000000000000000000" pitchFamily="2" charset="0"/>
              </a:rPr>
              <a:t>Seven Rules for Documenting/Coaching</a:t>
            </a:r>
          </a:p>
        </p:txBody>
      </p:sp>
      <p:sp>
        <p:nvSpPr>
          <p:cNvPr id="7" name="Content Placeholder 6">
            <a:extLst>
              <a:ext uri="{FF2B5EF4-FFF2-40B4-BE49-F238E27FC236}">
                <a16:creationId xmlns:a16="http://schemas.microsoft.com/office/drawing/2014/main" id="{CB585AA8-30CD-4847-A7F8-15AEA2971798}"/>
              </a:ext>
            </a:extLst>
          </p:cNvPr>
          <p:cNvSpPr>
            <a:spLocks noGrp="1"/>
          </p:cNvSpPr>
          <p:nvPr>
            <p:ph sz="half" idx="1"/>
          </p:nvPr>
        </p:nvSpPr>
        <p:spPr>
          <a:xfrm>
            <a:off x="838200" y="2141537"/>
            <a:ext cx="10515600" cy="4351338"/>
          </a:xfrm>
        </p:spPr>
        <p:txBody>
          <a:bodyPr>
            <a:normAutofit/>
          </a:bodyPr>
          <a:lstStyle/>
          <a:p>
            <a:pPr marL="457200" indent="-457200">
              <a:lnSpc>
                <a:spcPct val="100000"/>
              </a:lnSpc>
              <a:buAutoNum type="arabicPeriod" startAt="3"/>
            </a:pPr>
            <a:r>
              <a:rPr lang="en-US" dirty="0">
                <a:solidFill>
                  <a:srgbClr val="3D4952"/>
                </a:solidFill>
                <a:latin typeface="Montserrat" panose="00000500000000000000" pitchFamily="2" charset="0"/>
              </a:rPr>
              <a:t>Include the employee’s explanation for why expectations aren’t being met.</a:t>
            </a:r>
          </a:p>
          <a:p>
            <a:pPr marL="457200" indent="-457200">
              <a:lnSpc>
                <a:spcPct val="100000"/>
              </a:lnSpc>
              <a:buAutoNum type="arabicPeriod" startAt="3"/>
            </a:pPr>
            <a:endParaRPr lang="en-US" dirty="0">
              <a:solidFill>
                <a:srgbClr val="3D4952"/>
              </a:solidFill>
              <a:latin typeface="Montserrat" panose="00000500000000000000" pitchFamily="2" charset="0"/>
            </a:endParaRPr>
          </a:p>
          <a:p>
            <a:pPr lvl="1">
              <a:lnSpc>
                <a:spcPct val="100000"/>
              </a:lnSpc>
              <a:spcAft>
                <a:spcPts val="600"/>
              </a:spcAft>
            </a:pPr>
            <a:r>
              <a:rPr lang="en-US" dirty="0">
                <a:solidFill>
                  <a:srgbClr val="3D4952"/>
                </a:solidFill>
                <a:latin typeface="Montserrat" panose="00000500000000000000" pitchFamily="2" charset="0"/>
              </a:rPr>
              <a:t>Having a conversation shows the manager’s attempt to be fair and learn how to help the individual and understand what happened. </a:t>
            </a:r>
          </a:p>
          <a:p>
            <a:pPr lvl="1">
              <a:lnSpc>
                <a:spcPct val="100000"/>
              </a:lnSpc>
            </a:pPr>
            <a:r>
              <a:rPr lang="en-US" dirty="0">
                <a:solidFill>
                  <a:srgbClr val="3D4952"/>
                </a:solidFill>
                <a:latin typeface="Montserrat" panose="00000500000000000000" pitchFamily="2" charset="0"/>
              </a:rPr>
              <a:t>Rushing to judgment can backfire on a manager. </a:t>
            </a:r>
          </a:p>
        </p:txBody>
      </p:sp>
    </p:spTree>
    <p:extLst>
      <p:ext uri="{BB962C8B-B14F-4D97-AF65-F5344CB8AC3E}">
        <p14:creationId xmlns:p14="http://schemas.microsoft.com/office/powerpoint/2010/main" val="179188897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25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up)">
                                      <p:cBhvr>
                                        <p:cTn id="7" dur="1250"/>
                                        <p:tgtEl>
                                          <p:spTgt spid="7">
                                            <p:txEl>
                                              <p:pRg st="0" end="0"/>
                                            </p:txEl>
                                          </p:spTgt>
                                        </p:tgtEl>
                                      </p:cBhvr>
                                    </p:animEffect>
                                  </p:childTnLst>
                                </p:cTn>
                              </p:par>
                              <p:par>
                                <p:cTn id="8" presetID="22" presetClass="entr" presetSubtype="4" fill="hold" nodeType="withEffect">
                                  <p:stCondLst>
                                    <p:cond delay="250"/>
                                  </p:stCondLst>
                                  <p:childTnLst>
                                    <p:set>
                                      <p:cBhvr>
                                        <p:cTn id="9" dur="1" fill="hold">
                                          <p:stCondLst>
                                            <p:cond delay="0"/>
                                          </p:stCondLst>
                                        </p:cTn>
                                        <p:tgtEl>
                                          <p:spTgt spid="7">
                                            <p:txEl>
                                              <p:pRg st="2" end="2"/>
                                            </p:txEl>
                                          </p:spTgt>
                                        </p:tgtEl>
                                        <p:attrNameLst>
                                          <p:attrName>style.visibility</p:attrName>
                                        </p:attrNameLst>
                                      </p:cBhvr>
                                      <p:to>
                                        <p:strVal val="visible"/>
                                      </p:to>
                                    </p:set>
                                    <p:animEffect transition="in" filter="wipe(down)">
                                      <p:cBhvr>
                                        <p:cTn id="10" dur="1250"/>
                                        <p:tgtEl>
                                          <p:spTgt spid="7">
                                            <p:txEl>
                                              <p:pRg st="2" end="2"/>
                                            </p:txEl>
                                          </p:spTgt>
                                        </p:tgtEl>
                                      </p:cBhvr>
                                    </p:animEffect>
                                  </p:childTnLst>
                                </p:cTn>
                              </p:par>
                              <p:par>
                                <p:cTn id="11" presetID="22" presetClass="entr" presetSubtype="4" fill="hold" nodeType="withEffect">
                                  <p:stCondLst>
                                    <p:cond delay="250"/>
                                  </p:stCondLst>
                                  <p:childTnLst>
                                    <p:set>
                                      <p:cBhvr>
                                        <p:cTn id="12" dur="1" fill="hold">
                                          <p:stCondLst>
                                            <p:cond delay="0"/>
                                          </p:stCondLst>
                                        </p:cTn>
                                        <p:tgtEl>
                                          <p:spTgt spid="7">
                                            <p:txEl>
                                              <p:pRg st="3" end="3"/>
                                            </p:txEl>
                                          </p:spTgt>
                                        </p:tgtEl>
                                        <p:attrNameLst>
                                          <p:attrName>style.visibility</p:attrName>
                                        </p:attrNameLst>
                                      </p:cBhvr>
                                      <p:to>
                                        <p:strVal val="visible"/>
                                      </p:to>
                                    </p:set>
                                    <p:animEffect transition="in" filter="wipe(down)">
                                      <p:cBhvr>
                                        <p:cTn id="13" dur="125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2"/>
          <p:cNvSpPr>
            <a:spLocks noGrp="1" noChangeArrowheads="1"/>
          </p:cNvSpPr>
          <p:nvPr>
            <p:ph type="title"/>
          </p:nvPr>
        </p:nvSpPr>
        <p:spPr>
          <a:solidFill>
            <a:srgbClr val="244D7E"/>
          </a:solidFill>
        </p:spPr>
        <p:txBody>
          <a:bodyPr/>
          <a:lstStyle/>
          <a:p>
            <a:r>
              <a:rPr lang="en-US" dirty="0">
                <a:solidFill>
                  <a:schemeClr val="bg1"/>
                </a:solidFill>
                <a:latin typeface="Montserrat" panose="00000500000000000000" pitchFamily="2" charset="0"/>
                <a:ea typeface="Roboto Light" panose="02000000000000000000" pitchFamily="2" charset="0"/>
              </a:rPr>
              <a:t>Seven Rules for Documenting/Coaching</a:t>
            </a:r>
          </a:p>
        </p:txBody>
      </p:sp>
      <p:sp>
        <p:nvSpPr>
          <p:cNvPr id="108548" name="Rectangle 3"/>
          <p:cNvSpPr>
            <a:spLocks noGrp="1" noChangeArrowheads="1"/>
          </p:cNvSpPr>
          <p:nvPr>
            <p:ph type="body" idx="1"/>
          </p:nvPr>
        </p:nvSpPr>
        <p:spPr>
          <a:xfrm>
            <a:off x="838200" y="1947864"/>
            <a:ext cx="6591300" cy="4229099"/>
          </a:xfrm>
        </p:spPr>
        <p:txBody>
          <a:bodyPr>
            <a:normAutofit/>
          </a:bodyPr>
          <a:lstStyle/>
          <a:p>
            <a:pPr marL="457200" indent="-457200">
              <a:buAutoNum type="arabicPeriod" startAt="4"/>
            </a:pPr>
            <a:r>
              <a:rPr lang="en-US" sz="2400" dirty="0">
                <a:latin typeface="Montserrat" panose="00000500000000000000" pitchFamily="2" charset="0"/>
              </a:rPr>
              <a:t>Coach and </a:t>
            </a:r>
            <a:r>
              <a:rPr lang="en-US" sz="2400" i="1" u="sng" dirty="0">
                <a:latin typeface="Montserrat" panose="00000500000000000000" pitchFamily="2" charset="0"/>
              </a:rPr>
              <a:t>document</a:t>
            </a:r>
            <a:r>
              <a:rPr lang="en-US" sz="2400" dirty="0">
                <a:latin typeface="Montserrat" panose="00000500000000000000" pitchFamily="2" charset="0"/>
              </a:rPr>
              <a:t> how the employee can improve their performance. </a:t>
            </a:r>
          </a:p>
          <a:p>
            <a:pPr marL="457200" indent="-457200">
              <a:buAutoNum type="arabicPeriod" startAt="4"/>
            </a:pPr>
            <a:endParaRPr lang="en-US" sz="800" dirty="0">
              <a:latin typeface="Montserrat" panose="00000500000000000000" pitchFamily="2" charset="0"/>
            </a:endParaRPr>
          </a:p>
          <a:p>
            <a:pPr lvl="1">
              <a:lnSpc>
                <a:spcPct val="110000"/>
              </a:lnSpc>
              <a:spcAft>
                <a:spcPts val="600"/>
              </a:spcAft>
            </a:pPr>
            <a:r>
              <a:rPr lang="en-US" sz="2000" dirty="0">
                <a:latin typeface="Montserrat" panose="00000500000000000000" pitchFamily="2" charset="0"/>
              </a:rPr>
              <a:t>This is more like coaching the employee to do better. </a:t>
            </a:r>
          </a:p>
          <a:p>
            <a:pPr lvl="1">
              <a:lnSpc>
                <a:spcPct val="110000"/>
              </a:lnSpc>
              <a:spcAft>
                <a:spcPts val="600"/>
              </a:spcAft>
            </a:pPr>
            <a:r>
              <a:rPr lang="en-US" sz="2000" dirty="0">
                <a:latin typeface="Montserrat" panose="00000500000000000000" pitchFamily="2" charset="0"/>
              </a:rPr>
              <a:t>Include specific steps the employee will take to improve and what you will do to help. </a:t>
            </a:r>
          </a:p>
          <a:p>
            <a:pPr lvl="1">
              <a:lnSpc>
                <a:spcPct val="110000"/>
              </a:lnSpc>
              <a:spcAft>
                <a:spcPts val="600"/>
              </a:spcAft>
            </a:pPr>
            <a:r>
              <a:rPr lang="en-US" sz="2000" dirty="0">
                <a:latin typeface="Montserrat" panose="00000500000000000000" pitchFamily="2" charset="0"/>
              </a:rPr>
              <a:t>Be realistic and focus on a few key areas.</a:t>
            </a:r>
          </a:p>
          <a:p>
            <a:pPr lvl="1">
              <a:lnSpc>
                <a:spcPct val="110000"/>
              </a:lnSpc>
              <a:spcAft>
                <a:spcPts val="600"/>
              </a:spcAft>
            </a:pPr>
            <a:r>
              <a:rPr lang="en-US" sz="2000" dirty="0">
                <a:latin typeface="Montserrat" panose="00000500000000000000" pitchFamily="2" charset="0"/>
              </a:rPr>
              <a:t>Don’t forget to write it down!</a:t>
            </a:r>
          </a:p>
          <a:p>
            <a:endParaRPr lang="en-US" sz="2400" dirty="0"/>
          </a:p>
        </p:txBody>
      </p:sp>
      <p:pic>
        <p:nvPicPr>
          <p:cNvPr id="2" name="Picture 1">
            <a:extLst>
              <a:ext uri="{FF2B5EF4-FFF2-40B4-BE49-F238E27FC236}">
                <a16:creationId xmlns:a16="http://schemas.microsoft.com/office/drawing/2014/main" id="{DDA94D41-B33B-4DDE-B140-D68E7E0FC6A2}"/>
              </a:ext>
            </a:extLst>
          </p:cNvPr>
          <p:cNvPicPr>
            <a:picLocks noChangeAspect="1"/>
          </p:cNvPicPr>
          <p:nvPr/>
        </p:nvPicPr>
        <p:blipFill rotWithShape="1">
          <a:blip r:embed="rId3"/>
          <a:srcRect l="39484" t="2857" r="2335"/>
          <a:stretch/>
        </p:blipFill>
        <p:spPr>
          <a:xfrm>
            <a:off x="7549684" y="1947864"/>
            <a:ext cx="3804116" cy="4229099"/>
          </a:xfrm>
          <a:prstGeom prst="rect">
            <a:avLst/>
          </a:prstGeom>
        </p:spPr>
      </p:pic>
    </p:spTree>
    <p:extLst>
      <p:ext uri="{BB962C8B-B14F-4D97-AF65-F5344CB8AC3E}">
        <p14:creationId xmlns:p14="http://schemas.microsoft.com/office/powerpoint/2010/main" val="201083540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250"/>
                                  </p:stCondLst>
                                  <p:childTnLst>
                                    <p:set>
                                      <p:cBhvr>
                                        <p:cTn id="6" dur="1" fill="hold">
                                          <p:stCondLst>
                                            <p:cond delay="0"/>
                                          </p:stCondLst>
                                        </p:cTn>
                                        <p:tgtEl>
                                          <p:spTgt spid="108548">
                                            <p:txEl>
                                              <p:pRg st="0" end="0"/>
                                            </p:txEl>
                                          </p:spTgt>
                                        </p:tgtEl>
                                        <p:attrNameLst>
                                          <p:attrName>style.visibility</p:attrName>
                                        </p:attrNameLst>
                                      </p:cBhvr>
                                      <p:to>
                                        <p:strVal val="visible"/>
                                      </p:to>
                                    </p:set>
                                    <p:animEffect transition="in" filter="barn(outVertical)">
                                      <p:cBhvr>
                                        <p:cTn id="7" dur="1000"/>
                                        <p:tgtEl>
                                          <p:spTgt spid="108548">
                                            <p:txEl>
                                              <p:pRg st="0" end="0"/>
                                            </p:txEl>
                                          </p:spTgt>
                                        </p:tgtEl>
                                      </p:cBhvr>
                                    </p:animEffect>
                                  </p:childTnLst>
                                </p:cTn>
                              </p:par>
                              <p:par>
                                <p:cTn id="8" presetID="16" presetClass="entr" presetSubtype="37" fill="hold" nodeType="withEffect">
                                  <p:stCondLst>
                                    <p:cond delay="0"/>
                                  </p:stCondLst>
                                  <p:childTnLst>
                                    <p:set>
                                      <p:cBhvr>
                                        <p:cTn id="9" dur="1" fill="hold">
                                          <p:stCondLst>
                                            <p:cond delay="0"/>
                                          </p:stCondLst>
                                        </p:cTn>
                                        <p:tgtEl>
                                          <p:spTgt spid="108548">
                                            <p:txEl>
                                              <p:pRg st="2" end="2"/>
                                            </p:txEl>
                                          </p:spTgt>
                                        </p:tgtEl>
                                        <p:attrNameLst>
                                          <p:attrName>style.visibility</p:attrName>
                                        </p:attrNameLst>
                                      </p:cBhvr>
                                      <p:to>
                                        <p:strVal val="visible"/>
                                      </p:to>
                                    </p:set>
                                    <p:animEffect transition="in" filter="barn(outVertical)">
                                      <p:cBhvr>
                                        <p:cTn id="10" dur="1000"/>
                                        <p:tgtEl>
                                          <p:spTgt spid="108548">
                                            <p:txEl>
                                              <p:pRg st="2" end="2"/>
                                            </p:txEl>
                                          </p:spTgt>
                                        </p:tgtEl>
                                      </p:cBhvr>
                                    </p:animEffect>
                                  </p:childTnLst>
                                </p:cTn>
                              </p:par>
                              <p:par>
                                <p:cTn id="11" presetID="16" presetClass="entr" presetSubtype="37" fill="hold" nodeType="withEffect">
                                  <p:stCondLst>
                                    <p:cond delay="0"/>
                                  </p:stCondLst>
                                  <p:childTnLst>
                                    <p:set>
                                      <p:cBhvr>
                                        <p:cTn id="12" dur="1" fill="hold">
                                          <p:stCondLst>
                                            <p:cond delay="0"/>
                                          </p:stCondLst>
                                        </p:cTn>
                                        <p:tgtEl>
                                          <p:spTgt spid="108548">
                                            <p:txEl>
                                              <p:pRg st="3" end="3"/>
                                            </p:txEl>
                                          </p:spTgt>
                                        </p:tgtEl>
                                        <p:attrNameLst>
                                          <p:attrName>style.visibility</p:attrName>
                                        </p:attrNameLst>
                                      </p:cBhvr>
                                      <p:to>
                                        <p:strVal val="visible"/>
                                      </p:to>
                                    </p:set>
                                    <p:animEffect transition="in" filter="barn(outVertical)">
                                      <p:cBhvr>
                                        <p:cTn id="13" dur="1000"/>
                                        <p:tgtEl>
                                          <p:spTgt spid="108548">
                                            <p:txEl>
                                              <p:pRg st="3" end="3"/>
                                            </p:txEl>
                                          </p:spTgt>
                                        </p:tgtEl>
                                      </p:cBhvr>
                                    </p:animEffect>
                                  </p:childTnLst>
                                </p:cTn>
                              </p:par>
                              <p:par>
                                <p:cTn id="14" presetID="16" presetClass="entr" presetSubtype="37" fill="hold" nodeType="withEffect">
                                  <p:stCondLst>
                                    <p:cond delay="0"/>
                                  </p:stCondLst>
                                  <p:childTnLst>
                                    <p:set>
                                      <p:cBhvr>
                                        <p:cTn id="15" dur="1" fill="hold">
                                          <p:stCondLst>
                                            <p:cond delay="0"/>
                                          </p:stCondLst>
                                        </p:cTn>
                                        <p:tgtEl>
                                          <p:spTgt spid="108548">
                                            <p:txEl>
                                              <p:pRg st="4" end="4"/>
                                            </p:txEl>
                                          </p:spTgt>
                                        </p:tgtEl>
                                        <p:attrNameLst>
                                          <p:attrName>style.visibility</p:attrName>
                                        </p:attrNameLst>
                                      </p:cBhvr>
                                      <p:to>
                                        <p:strVal val="visible"/>
                                      </p:to>
                                    </p:set>
                                    <p:animEffect transition="in" filter="barn(outVertical)">
                                      <p:cBhvr>
                                        <p:cTn id="16" dur="1000"/>
                                        <p:tgtEl>
                                          <p:spTgt spid="108548">
                                            <p:txEl>
                                              <p:pRg st="4" end="4"/>
                                            </p:txEl>
                                          </p:spTgt>
                                        </p:tgtEl>
                                      </p:cBhvr>
                                    </p:animEffect>
                                  </p:childTnLst>
                                </p:cTn>
                              </p:par>
                              <p:par>
                                <p:cTn id="17" presetID="16" presetClass="entr" presetSubtype="37" fill="hold" nodeType="withEffect">
                                  <p:stCondLst>
                                    <p:cond delay="0"/>
                                  </p:stCondLst>
                                  <p:childTnLst>
                                    <p:set>
                                      <p:cBhvr>
                                        <p:cTn id="18" dur="1" fill="hold">
                                          <p:stCondLst>
                                            <p:cond delay="0"/>
                                          </p:stCondLst>
                                        </p:cTn>
                                        <p:tgtEl>
                                          <p:spTgt spid="108548">
                                            <p:txEl>
                                              <p:pRg st="5" end="5"/>
                                            </p:txEl>
                                          </p:spTgt>
                                        </p:tgtEl>
                                        <p:attrNameLst>
                                          <p:attrName>style.visibility</p:attrName>
                                        </p:attrNameLst>
                                      </p:cBhvr>
                                      <p:to>
                                        <p:strVal val="visible"/>
                                      </p:to>
                                    </p:set>
                                    <p:animEffect transition="in" filter="barn(outVertical)">
                                      <p:cBhvr>
                                        <p:cTn id="19" dur="1000"/>
                                        <p:tgtEl>
                                          <p:spTgt spid="10854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ow to Become a Sports Coach | Skills &amp; Qualifications">
            <a:extLst>
              <a:ext uri="{FF2B5EF4-FFF2-40B4-BE49-F238E27FC236}">
                <a16:creationId xmlns:a16="http://schemas.microsoft.com/office/drawing/2014/main" id="{0D775267-141D-4544-8873-3C69FC3246AD}"/>
              </a:ext>
            </a:extLst>
          </p:cNvPr>
          <p:cNvPicPr>
            <a:picLocks noChangeAspect="1" noChangeArrowheads="1"/>
          </p:cNvPicPr>
          <p:nvPr/>
        </p:nvPicPr>
        <p:blipFill>
          <a:blip r:embed="rId3">
            <a:alphaModFix/>
            <a:extLst>
              <a:ext uri="{28A0092B-C50C-407E-A947-70E740481C1C}">
                <a14:useLocalDpi xmlns:a14="http://schemas.microsoft.com/office/drawing/2010/main" val="0"/>
              </a:ext>
            </a:extLst>
          </a:blip>
          <a:srcRect/>
          <a:stretch>
            <a:fillRect/>
          </a:stretch>
        </p:blipFill>
        <p:spPr bwMode="auto">
          <a:xfrm>
            <a:off x="7070854" y="2585036"/>
            <a:ext cx="4106227" cy="2732507"/>
          </a:xfrm>
          <a:prstGeom prst="rect">
            <a:avLst/>
          </a:prstGeom>
          <a:noFill/>
          <a:extLst>
            <a:ext uri="{909E8E84-426E-40DD-AFC4-6F175D3DCCD1}">
              <a14:hiddenFill xmlns:a14="http://schemas.microsoft.com/office/drawing/2010/main">
                <a:solidFill>
                  <a:srgbClr val="FFFFFF"/>
                </a:solidFill>
              </a14:hiddenFill>
            </a:ext>
          </a:extLst>
        </p:spPr>
      </p:pic>
      <p:sp>
        <p:nvSpPr>
          <p:cNvPr id="108548" name="Rectangle 3"/>
          <p:cNvSpPr>
            <a:spLocks noGrp="1" noChangeArrowheads="1"/>
          </p:cNvSpPr>
          <p:nvPr>
            <p:ph type="body" idx="1"/>
          </p:nvPr>
        </p:nvSpPr>
        <p:spPr>
          <a:xfrm>
            <a:off x="838200" y="2062746"/>
            <a:ext cx="6232654" cy="2732507"/>
          </a:xfrm>
        </p:spPr>
        <p:txBody>
          <a:bodyPr anchor="ctr">
            <a:normAutofit/>
          </a:bodyPr>
          <a:lstStyle/>
          <a:p>
            <a:pPr marL="0" indent="0" algn="ctr">
              <a:buNone/>
            </a:pPr>
            <a:r>
              <a:rPr lang="en-US" sz="3600" dirty="0">
                <a:latin typeface="Montserrat" panose="00000500000000000000" pitchFamily="2" charset="0"/>
              </a:rPr>
              <a:t>What are some examples of successful coaching that you’ve done or seen?</a:t>
            </a:r>
          </a:p>
        </p:txBody>
      </p:sp>
      <p:sp>
        <p:nvSpPr>
          <p:cNvPr id="108547" name="Rectangle 2"/>
          <p:cNvSpPr>
            <a:spLocks noGrp="1" noChangeArrowheads="1"/>
          </p:cNvSpPr>
          <p:nvPr>
            <p:ph type="title"/>
          </p:nvPr>
        </p:nvSpPr>
        <p:spPr>
          <a:solidFill>
            <a:srgbClr val="244D7E"/>
          </a:solidFill>
        </p:spPr>
        <p:txBody>
          <a:bodyPr/>
          <a:lstStyle/>
          <a:p>
            <a:r>
              <a:rPr lang="en-US" dirty="0">
                <a:solidFill>
                  <a:schemeClr val="bg1"/>
                </a:solidFill>
                <a:latin typeface="Montserrat" panose="00000500000000000000" pitchFamily="2" charset="0"/>
                <a:ea typeface="Roboto Light" panose="02000000000000000000" pitchFamily="2" charset="0"/>
              </a:rPr>
              <a:t>Group Discussion</a:t>
            </a:r>
          </a:p>
        </p:txBody>
      </p:sp>
    </p:spTree>
    <p:extLst>
      <p:ext uri="{BB962C8B-B14F-4D97-AF65-F5344CB8AC3E}">
        <p14:creationId xmlns:p14="http://schemas.microsoft.com/office/powerpoint/2010/main" val="358308144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0" nodeType="afterEffect">
                                  <p:stCondLst>
                                    <p:cond delay="0"/>
                                  </p:stCondLst>
                                  <p:childTnLst>
                                    <p:animRot by="21600000">
                                      <p:cBhvr>
                                        <p:cTn id="6" dur="1250" fill="hold"/>
                                        <p:tgtEl>
                                          <p:spTgt spid="108548">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8"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3B2873F-D8EC-4E36-9AD4-4112933987D5}"/>
              </a:ext>
            </a:extLst>
          </p:cNvPr>
          <p:cNvPicPr>
            <a:picLocks noChangeAspect="1"/>
          </p:cNvPicPr>
          <p:nvPr/>
        </p:nvPicPr>
        <p:blipFill>
          <a:blip r:embed="rId3">
            <a:alphaModFix amt="25000"/>
          </a:blip>
          <a:stretch>
            <a:fillRect/>
          </a:stretch>
        </p:blipFill>
        <p:spPr>
          <a:xfrm>
            <a:off x="2216673" y="1825625"/>
            <a:ext cx="7758653" cy="4073295"/>
          </a:xfrm>
          <a:prstGeom prst="rect">
            <a:avLst/>
          </a:prstGeom>
        </p:spPr>
      </p:pic>
      <p:sp>
        <p:nvSpPr>
          <p:cNvPr id="108547" name="Rectangle 2"/>
          <p:cNvSpPr>
            <a:spLocks noGrp="1" noChangeArrowheads="1"/>
          </p:cNvSpPr>
          <p:nvPr>
            <p:ph type="title"/>
          </p:nvPr>
        </p:nvSpPr>
        <p:spPr>
          <a:solidFill>
            <a:srgbClr val="244D7E"/>
          </a:solidFill>
        </p:spPr>
        <p:txBody>
          <a:bodyPr/>
          <a:lstStyle/>
          <a:p>
            <a:r>
              <a:rPr lang="en-US" dirty="0">
                <a:solidFill>
                  <a:schemeClr val="bg1"/>
                </a:solidFill>
                <a:latin typeface="Montserrat" panose="00000500000000000000" pitchFamily="2" charset="0"/>
                <a:ea typeface="Roboto Light" panose="02000000000000000000" pitchFamily="2" charset="0"/>
              </a:rPr>
              <a:t>Seven Rules for Documenting/Coaching</a:t>
            </a:r>
          </a:p>
        </p:txBody>
      </p:sp>
      <p:sp>
        <p:nvSpPr>
          <p:cNvPr id="108548" name="Rectangle 3"/>
          <p:cNvSpPr>
            <a:spLocks noGrp="1" noChangeArrowheads="1"/>
          </p:cNvSpPr>
          <p:nvPr>
            <p:ph type="body" idx="1"/>
          </p:nvPr>
        </p:nvSpPr>
        <p:spPr/>
        <p:txBody>
          <a:bodyPr>
            <a:normAutofit/>
          </a:bodyPr>
          <a:lstStyle/>
          <a:p>
            <a:pPr marL="457200" indent="-457200">
              <a:buAutoNum type="arabicPeriod" startAt="5"/>
            </a:pPr>
            <a:r>
              <a:rPr lang="en-US" sz="2400" dirty="0">
                <a:latin typeface="Montserrat" panose="00000500000000000000" pitchFamily="2" charset="0"/>
              </a:rPr>
              <a:t>Set deadlines for correcting the behavior or performance. </a:t>
            </a:r>
          </a:p>
          <a:p>
            <a:pPr lvl="1">
              <a:lnSpc>
                <a:spcPct val="100000"/>
              </a:lnSpc>
              <a:spcAft>
                <a:spcPts val="1200"/>
              </a:spcAft>
            </a:pPr>
            <a:endParaRPr lang="en-US" sz="2000" dirty="0">
              <a:latin typeface="Montserrat" panose="00000500000000000000" pitchFamily="2" charset="0"/>
            </a:endParaRPr>
          </a:p>
          <a:p>
            <a:pPr lvl="1">
              <a:lnSpc>
                <a:spcPct val="100000"/>
              </a:lnSpc>
              <a:spcAft>
                <a:spcPts val="1200"/>
              </a:spcAft>
            </a:pPr>
            <a:r>
              <a:rPr lang="en-US" sz="2000" dirty="0">
                <a:latin typeface="Montserrat" panose="00000500000000000000" pitchFamily="2" charset="0"/>
              </a:rPr>
              <a:t>Rather than saying, “We expect you to turn things around immediately.” That can mean different things to different people.  Try, “We expect your paperwork will be turned in by 5 p.m. tomorrow.”</a:t>
            </a:r>
          </a:p>
          <a:p>
            <a:pPr lvl="1">
              <a:lnSpc>
                <a:spcPct val="100000"/>
              </a:lnSpc>
              <a:spcAft>
                <a:spcPts val="1200"/>
              </a:spcAft>
            </a:pPr>
            <a:r>
              <a:rPr lang="en-US" sz="2000" dirty="0">
                <a:latin typeface="Montserrat" panose="00000500000000000000" pitchFamily="2" charset="0"/>
              </a:rPr>
              <a:t>Follow up at the specified deadline. If you don’t follow up, it shows you don’t care.</a:t>
            </a:r>
          </a:p>
          <a:p>
            <a:pPr lvl="1">
              <a:lnSpc>
                <a:spcPct val="100000"/>
              </a:lnSpc>
              <a:spcAft>
                <a:spcPts val="1200"/>
              </a:spcAft>
            </a:pPr>
            <a:r>
              <a:rPr lang="en-US" sz="2000" dirty="0">
                <a:latin typeface="Montserrat" panose="00000500000000000000" pitchFamily="2" charset="0"/>
              </a:rPr>
              <a:t>Keep a written record of what happened, including the employee’s explanation. </a:t>
            </a:r>
          </a:p>
          <a:p>
            <a:endParaRPr lang="en-US" sz="2400" dirty="0"/>
          </a:p>
        </p:txBody>
      </p:sp>
    </p:spTree>
    <p:extLst>
      <p:ext uri="{BB962C8B-B14F-4D97-AF65-F5344CB8AC3E}">
        <p14:creationId xmlns:p14="http://schemas.microsoft.com/office/powerpoint/2010/main" val="128631070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afterEffect">
                                  <p:stCondLst>
                                    <p:cond delay="250"/>
                                  </p:stCondLst>
                                  <p:childTnLst>
                                    <p:set>
                                      <p:cBhvr>
                                        <p:cTn id="6" dur="1" fill="hold">
                                          <p:stCondLst>
                                            <p:cond delay="0"/>
                                          </p:stCondLst>
                                        </p:cTn>
                                        <p:tgtEl>
                                          <p:spTgt spid="108548">
                                            <p:txEl>
                                              <p:pRg st="2" end="2"/>
                                            </p:txEl>
                                          </p:spTgt>
                                        </p:tgtEl>
                                        <p:attrNameLst>
                                          <p:attrName>style.visibility</p:attrName>
                                        </p:attrNameLst>
                                      </p:cBhvr>
                                      <p:to>
                                        <p:strVal val="visible"/>
                                      </p:to>
                                    </p:set>
                                    <p:animEffect transition="in" filter="barn(inHorizontal)">
                                      <p:cBhvr>
                                        <p:cTn id="7" dur="1250"/>
                                        <p:tgtEl>
                                          <p:spTgt spid="108548">
                                            <p:txEl>
                                              <p:pRg st="2" end="2"/>
                                            </p:txEl>
                                          </p:spTgt>
                                        </p:tgtEl>
                                      </p:cBhvr>
                                    </p:animEffect>
                                  </p:childTnLst>
                                </p:cTn>
                              </p:par>
                            </p:childTnLst>
                          </p:cTn>
                        </p:par>
                        <p:par>
                          <p:cTn id="8" fill="hold">
                            <p:stCondLst>
                              <p:cond delay="1500"/>
                            </p:stCondLst>
                            <p:childTnLst>
                              <p:par>
                                <p:cTn id="9" presetID="16" presetClass="entr" presetSubtype="26" fill="hold" nodeType="afterEffect">
                                  <p:stCondLst>
                                    <p:cond delay="250"/>
                                  </p:stCondLst>
                                  <p:childTnLst>
                                    <p:set>
                                      <p:cBhvr>
                                        <p:cTn id="10" dur="1" fill="hold">
                                          <p:stCondLst>
                                            <p:cond delay="0"/>
                                          </p:stCondLst>
                                        </p:cTn>
                                        <p:tgtEl>
                                          <p:spTgt spid="108548">
                                            <p:txEl>
                                              <p:pRg st="3" end="3"/>
                                            </p:txEl>
                                          </p:spTgt>
                                        </p:tgtEl>
                                        <p:attrNameLst>
                                          <p:attrName>style.visibility</p:attrName>
                                        </p:attrNameLst>
                                      </p:cBhvr>
                                      <p:to>
                                        <p:strVal val="visible"/>
                                      </p:to>
                                    </p:set>
                                    <p:animEffect transition="in" filter="barn(inHorizontal)">
                                      <p:cBhvr>
                                        <p:cTn id="11" dur="1250"/>
                                        <p:tgtEl>
                                          <p:spTgt spid="108548">
                                            <p:txEl>
                                              <p:pRg st="3" end="3"/>
                                            </p:txEl>
                                          </p:spTgt>
                                        </p:tgtEl>
                                      </p:cBhvr>
                                    </p:animEffect>
                                  </p:childTnLst>
                                </p:cTn>
                              </p:par>
                            </p:childTnLst>
                          </p:cTn>
                        </p:par>
                        <p:par>
                          <p:cTn id="12" fill="hold">
                            <p:stCondLst>
                              <p:cond delay="3000"/>
                            </p:stCondLst>
                            <p:childTnLst>
                              <p:par>
                                <p:cTn id="13" presetID="16" presetClass="entr" presetSubtype="26" fill="hold" nodeType="afterEffect">
                                  <p:stCondLst>
                                    <p:cond delay="250"/>
                                  </p:stCondLst>
                                  <p:childTnLst>
                                    <p:set>
                                      <p:cBhvr>
                                        <p:cTn id="14" dur="1" fill="hold">
                                          <p:stCondLst>
                                            <p:cond delay="0"/>
                                          </p:stCondLst>
                                        </p:cTn>
                                        <p:tgtEl>
                                          <p:spTgt spid="108548">
                                            <p:txEl>
                                              <p:pRg st="4" end="4"/>
                                            </p:txEl>
                                          </p:spTgt>
                                        </p:tgtEl>
                                        <p:attrNameLst>
                                          <p:attrName>style.visibility</p:attrName>
                                        </p:attrNameLst>
                                      </p:cBhvr>
                                      <p:to>
                                        <p:strVal val="visible"/>
                                      </p:to>
                                    </p:set>
                                    <p:animEffect transition="in" filter="barn(inHorizontal)">
                                      <p:cBhvr>
                                        <p:cTn id="15" dur="1250"/>
                                        <p:tgtEl>
                                          <p:spTgt spid="10854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276591C-148A-4AB4-83FB-D93A425E9280}"/>
              </a:ext>
            </a:extLst>
          </p:cNvPr>
          <p:cNvSpPr>
            <a:spLocks noGrp="1"/>
          </p:cNvSpPr>
          <p:nvPr>
            <p:ph idx="1"/>
          </p:nvPr>
        </p:nvSpPr>
        <p:spPr>
          <a:xfrm>
            <a:off x="4706816" y="1926108"/>
            <a:ext cx="6778451" cy="4351338"/>
          </a:xfrm>
        </p:spPr>
        <p:txBody>
          <a:bodyPr>
            <a:noAutofit/>
          </a:bodyPr>
          <a:lstStyle/>
          <a:p>
            <a:pPr marL="514350" indent="-514350">
              <a:buAutoNum type="arabicPeriod" startAt="6"/>
            </a:pPr>
            <a:r>
              <a:rPr lang="en-US" sz="2400" dirty="0"/>
              <a:t>Describe possible consequences.</a:t>
            </a:r>
          </a:p>
          <a:p>
            <a:pPr marL="0" indent="0">
              <a:buNone/>
            </a:pPr>
            <a:endParaRPr lang="en-US" sz="2000" dirty="0"/>
          </a:p>
          <a:p>
            <a:pPr lvl="1"/>
            <a:r>
              <a:rPr lang="en-US" sz="2000" dirty="0"/>
              <a:t>Provide that progressive discipline may be used if performance/actions are not corrected.</a:t>
            </a:r>
          </a:p>
          <a:p>
            <a:pPr lvl="1"/>
            <a:endParaRPr lang="en-US" sz="2000" dirty="0"/>
          </a:p>
          <a:p>
            <a:pPr lvl="1"/>
            <a:r>
              <a:rPr lang="en-US" sz="2000" dirty="0"/>
              <a:t>Do not use this to threaten or intimidate teammates.  This is only providing them insight on what could  happen if they do not take this seriously and work to correct the issue. </a:t>
            </a:r>
          </a:p>
        </p:txBody>
      </p:sp>
      <p:sp>
        <p:nvSpPr>
          <p:cNvPr id="5" name="Rectangle 2">
            <a:extLst>
              <a:ext uri="{FF2B5EF4-FFF2-40B4-BE49-F238E27FC236}">
                <a16:creationId xmlns:a16="http://schemas.microsoft.com/office/drawing/2014/main" id="{6CD00EDD-37AC-4302-9DDA-A268850ADFFE}"/>
              </a:ext>
            </a:extLst>
          </p:cNvPr>
          <p:cNvSpPr>
            <a:spLocks noGrp="1" noChangeArrowheads="1"/>
          </p:cNvSpPr>
          <p:nvPr>
            <p:ph type="title"/>
          </p:nvPr>
        </p:nvSpPr>
        <p:spPr>
          <a:xfrm>
            <a:off x="838200" y="365125"/>
            <a:ext cx="10515600" cy="1325563"/>
          </a:xfrm>
          <a:solidFill>
            <a:srgbClr val="244D7E"/>
          </a:solidFill>
        </p:spPr>
        <p:txBody>
          <a:bodyPr/>
          <a:lstStyle/>
          <a:p>
            <a:r>
              <a:rPr lang="en-US" dirty="0">
                <a:solidFill>
                  <a:schemeClr val="bg1"/>
                </a:solidFill>
                <a:latin typeface="Montserrat" panose="00000500000000000000" pitchFamily="2" charset="0"/>
                <a:ea typeface="Roboto Light" panose="02000000000000000000" pitchFamily="2" charset="0"/>
              </a:rPr>
              <a:t>Seven Rules for Documenting/Coaching</a:t>
            </a:r>
          </a:p>
        </p:txBody>
      </p:sp>
      <p:pic>
        <p:nvPicPr>
          <p:cNvPr id="2" name="Picture 1">
            <a:extLst>
              <a:ext uri="{FF2B5EF4-FFF2-40B4-BE49-F238E27FC236}">
                <a16:creationId xmlns:a16="http://schemas.microsoft.com/office/drawing/2014/main" id="{3EFBD025-1EF5-492F-B923-CC0FF178F63E}"/>
              </a:ext>
            </a:extLst>
          </p:cNvPr>
          <p:cNvPicPr>
            <a:picLocks noChangeAspect="1"/>
          </p:cNvPicPr>
          <p:nvPr/>
        </p:nvPicPr>
        <p:blipFill>
          <a:blip r:embed="rId3"/>
          <a:stretch>
            <a:fillRect/>
          </a:stretch>
        </p:blipFill>
        <p:spPr>
          <a:xfrm>
            <a:off x="838200" y="2457654"/>
            <a:ext cx="3810000" cy="3048000"/>
          </a:xfrm>
          <a:prstGeom prst="rect">
            <a:avLst/>
          </a:prstGeom>
        </p:spPr>
      </p:pic>
    </p:spTree>
    <p:extLst>
      <p:ext uri="{BB962C8B-B14F-4D97-AF65-F5344CB8AC3E}">
        <p14:creationId xmlns:p14="http://schemas.microsoft.com/office/powerpoint/2010/main" val="401737399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fade">
                                      <p:cBhvr>
                                        <p:cTn id="13" dur="1000"/>
                                        <p:tgtEl>
                                          <p:spTgt spid="3">
                                            <p:txEl>
                                              <p:pRg st="4" end="4"/>
                                            </p:txEl>
                                          </p:spTgt>
                                        </p:tgtEl>
                                      </p:cBhvr>
                                    </p:animEffect>
                                    <p:anim calcmode="lin" valueType="num">
                                      <p:cBhvr>
                                        <p:cTn id="1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18EF81A-1862-479F-8623-BD437EA9EABB}"/>
              </a:ext>
            </a:extLst>
          </p:cNvPr>
          <p:cNvSpPr>
            <a:spLocks noGrp="1"/>
          </p:cNvSpPr>
          <p:nvPr>
            <p:ph idx="1"/>
          </p:nvPr>
        </p:nvSpPr>
        <p:spPr>
          <a:xfrm>
            <a:off x="838200" y="1825625"/>
            <a:ext cx="6117077" cy="4667250"/>
          </a:xfrm>
        </p:spPr>
        <p:txBody>
          <a:bodyPr anchor="ctr"/>
          <a:lstStyle/>
          <a:p>
            <a:pPr marL="514350" indent="-514350">
              <a:buAutoNum type="arabicPeriod" startAt="7"/>
            </a:pPr>
            <a:r>
              <a:rPr lang="en-US" dirty="0"/>
              <a:t>Avoid vague phrases that could provide grounds for discrimination lawsuits. </a:t>
            </a:r>
          </a:p>
          <a:p>
            <a:pPr marL="514350" indent="-514350">
              <a:buAutoNum type="arabicPeriod" startAt="7"/>
            </a:pPr>
            <a:endParaRPr lang="en-US" sz="800" dirty="0"/>
          </a:p>
          <a:p>
            <a:pPr lvl="1"/>
            <a:r>
              <a:rPr lang="en-US" sz="2000" dirty="0"/>
              <a:t>Terms like “bad attitude” or because he isn’t a good “culture fit” are not valid reasons to discipline/term. </a:t>
            </a:r>
          </a:p>
          <a:p>
            <a:pPr marL="457200" lvl="1" indent="0">
              <a:buNone/>
            </a:pPr>
            <a:r>
              <a:rPr lang="en-US" sz="2000" dirty="0"/>
              <a:t> </a:t>
            </a:r>
          </a:p>
          <a:p>
            <a:pPr lvl="1"/>
            <a:r>
              <a:rPr lang="en-US" sz="2000" dirty="0"/>
              <a:t>Those are red flags that could cause the employee to believe the firing is attributable to his or her gender, race or national origin—or to his or her membership in another group protected under federal civil rights laws. </a:t>
            </a:r>
          </a:p>
        </p:txBody>
      </p:sp>
      <p:sp>
        <p:nvSpPr>
          <p:cNvPr id="4" name="Rectangle 2">
            <a:extLst>
              <a:ext uri="{FF2B5EF4-FFF2-40B4-BE49-F238E27FC236}">
                <a16:creationId xmlns:a16="http://schemas.microsoft.com/office/drawing/2014/main" id="{4B70CE14-2DB3-41AE-95BE-016C0D0A9BB7}"/>
              </a:ext>
            </a:extLst>
          </p:cNvPr>
          <p:cNvSpPr>
            <a:spLocks noGrp="1" noChangeArrowheads="1"/>
          </p:cNvSpPr>
          <p:nvPr>
            <p:ph type="title"/>
          </p:nvPr>
        </p:nvSpPr>
        <p:spPr>
          <a:xfrm>
            <a:off x="838200" y="365125"/>
            <a:ext cx="10515600" cy="1325563"/>
          </a:xfrm>
          <a:solidFill>
            <a:srgbClr val="244D7E"/>
          </a:solidFill>
        </p:spPr>
        <p:txBody>
          <a:bodyPr/>
          <a:lstStyle/>
          <a:p>
            <a:r>
              <a:rPr lang="en-US" dirty="0">
                <a:solidFill>
                  <a:schemeClr val="bg1"/>
                </a:solidFill>
                <a:latin typeface="Montserrat" panose="00000500000000000000" pitchFamily="2" charset="0"/>
                <a:ea typeface="Roboto Light" panose="02000000000000000000" pitchFamily="2" charset="0"/>
              </a:rPr>
              <a:t>Seven Rules for Documenting/Coaching</a:t>
            </a:r>
          </a:p>
        </p:txBody>
      </p:sp>
      <p:pic>
        <p:nvPicPr>
          <p:cNvPr id="2" name="Picture 1">
            <a:extLst>
              <a:ext uri="{FF2B5EF4-FFF2-40B4-BE49-F238E27FC236}">
                <a16:creationId xmlns:a16="http://schemas.microsoft.com/office/drawing/2014/main" id="{11A24D83-6AD8-40BA-9B63-E10FDFD8F6ED}"/>
              </a:ext>
            </a:extLst>
          </p:cNvPr>
          <p:cNvPicPr>
            <a:picLocks noChangeAspect="1"/>
          </p:cNvPicPr>
          <p:nvPr/>
        </p:nvPicPr>
        <p:blipFill rotWithShape="1">
          <a:blip r:embed="rId3"/>
          <a:srcRect l="22623" r="24689"/>
          <a:stretch/>
        </p:blipFill>
        <p:spPr>
          <a:xfrm>
            <a:off x="7086600" y="2072481"/>
            <a:ext cx="4441371" cy="3857625"/>
          </a:xfrm>
          <a:prstGeom prst="rect">
            <a:avLst/>
          </a:prstGeom>
        </p:spPr>
      </p:pic>
    </p:spTree>
    <p:extLst>
      <p:ext uri="{BB962C8B-B14F-4D97-AF65-F5344CB8AC3E}">
        <p14:creationId xmlns:p14="http://schemas.microsoft.com/office/powerpoint/2010/main" val="384598988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500"/>
                                        <p:tgtEl>
                                          <p:spTgt spid="3">
                                            <p:txEl>
                                              <p:pRg st="2" end="2"/>
                                            </p:txEl>
                                          </p:spTgt>
                                        </p:tgtEl>
                                      </p:cBhvr>
                                    </p:animEffect>
                                  </p:childTnLst>
                                </p:cTn>
                              </p:par>
                              <p:par>
                                <p:cTn id="8" presetID="10" presetClass="entr" presetSubtype="0" fill="hold" nodeType="withEffect">
                                  <p:stCondLst>
                                    <p:cond delay="25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1500"/>
                                        <p:tgtEl>
                                          <p:spTgt spid="3">
                                            <p:txEl>
                                              <p:pRg st="3" end="3"/>
                                            </p:txEl>
                                          </p:spTgt>
                                        </p:tgtEl>
                                      </p:cBhvr>
                                    </p:animEffect>
                                  </p:childTnLst>
                                </p:cTn>
                              </p:par>
                              <p:par>
                                <p:cTn id="11" presetID="10" presetClass="entr" presetSubtype="0" fill="hold" nodeType="withEffect">
                                  <p:stCondLst>
                                    <p:cond delay="25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fade">
                                      <p:cBhvr>
                                        <p:cTn id="13" dur="1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455B7-DC3D-4C3C-B89C-09417B4007FB}"/>
              </a:ext>
            </a:extLst>
          </p:cNvPr>
          <p:cNvSpPr>
            <a:spLocks noGrp="1"/>
          </p:cNvSpPr>
          <p:nvPr>
            <p:ph type="title"/>
          </p:nvPr>
        </p:nvSpPr>
        <p:spPr>
          <a:solidFill>
            <a:srgbClr val="244D7E"/>
          </a:solidFill>
        </p:spPr>
        <p:txBody>
          <a:bodyPr/>
          <a:lstStyle/>
          <a:p>
            <a:r>
              <a:rPr lang="en-US" dirty="0">
                <a:solidFill>
                  <a:schemeClr val="bg1"/>
                </a:solidFill>
              </a:rPr>
              <a:t>Objectives</a:t>
            </a:r>
          </a:p>
        </p:txBody>
      </p:sp>
      <p:sp>
        <p:nvSpPr>
          <p:cNvPr id="3" name="Content Placeholder 2">
            <a:extLst>
              <a:ext uri="{FF2B5EF4-FFF2-40B4-BE49-F238E27FC236}">
                <a16:creationId xmlns:a16="http://schemas.microsoft.com/office/drawing/2014/main" id="{6AB158A6-79A5-464F-B4CD-7DDCD30AA1F9}"/>
              </a:ext>
            </a:extLst>
          </p:cNvPr>
          <p:cNvSpPr>
            <a:spLocks noGrp="1"/>
          </p:cNvSpPr>
          <p:nvPr>
            <p:ph idx="1"/>
          </p:nvPr>
        </p:nvSpPr>
        <p:spPr>
          <a:xfrm>
            <a:off x="838200" y="1922901"/>
            <a:ext cx="10515600" cy="4147158"/>
          </a:xfrm>
        </p:spPr>
        <p:txBody>
          <a:bodyPr>
            <a:normAutofit/>
          </a:bodyPr>
          <a:lstStyle/>
          <a:p>
            <a:pPr>
              <a:lnSpc>
                <a:spcPct val="150000"/>
              </a:lnSpc>
            </a:pPr>
            <a:r>
              <a:rPr lang="en-US" sz="3200" dirty="0">
                <a:latin typeface="Avenir"/>
                <a:cs typeface="Times New Roman" panose="02020603050405020304" pitchFamily="18" charset="0"/>
              </a:rPr>
              <a:t>Understand progressive discipline</a:t>
            </a:r>
          </a:p>
          <a:p>
            <a:pPr>
              <a:lnSpc>
                <a:spcPct val="100000"/>
              </a:lnSpc>
            </a:pPr>
            <a:r>
              <a:rPr lang="en-US" sz="3200" dirty="0">
                <a:latin typeface="Avenir"/>
                <a:cs typeface="Times New Roman" panose="02020603050405020304" pitchFamily="18" charset="0"/>
              </a:rPr>
              <a:t>Explain the difference between informal and formal discipline</a:t>
            </a:r>
          </a:p>
          <a:p>
            <a:pPr>
              <a:lnSpc>
                <a:spcPct val="150000"/>
              </a:lnSpc>
            </a:pPr>
            <a:r>
              <a:rPr lang="en-US" sz="3200" dirty="0">
                <a:latin typeface="Avenir"/>
                <a:cs typeface="Times New Roman" panose="02020603050405020304" pitchFamily="18" charset="0"/>
              </a:rPr>
              <a:t>Identify what NDOT forms are available</a:t>
            </a:r>
          </a:p>
          <a:p>
            <a:pPr>
              <a:lnSpc>
                <a:spcPct val="150000"/>
              </a:lnSpc>
            </a:pPr>
            <a:r>
              <a:rPr lang="en-US" sz="3200" dirty="0">
                <a:latin typeface="Avenir"/>
                <a:cs typeface="Times New Roman" panose="02020603050405020304" pitchFamily="18" charset="0"/>
              </a:rPr>
              <a:t>Know when to call HR</a:t>
            </a:r>
          </a:p>
        </p:txBody>
      </p:sp>
    </p:spTree>
    <p:extLst>
      <p:ext uri="{BB962C8B-B14F-4D97-AF65-F5344CB8AC3E}">
        <p14:creationId xmlns:p14="http://schemas.microsoft.com/office/powerpoint/2010/main" val="246135414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25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par>
                          <p:cTn id="8" fill="hold">
                            <p:stCondLst>
                              <p:cond delay="750"/>
                            </p:stCondLst>
                            <p:childTnLst>
                              <p:par>
                                <p:cTn id="9" presetID="16" presetClass="entr" presetSubtype="21" fill="hold" nodeType="afterEffect">
                                  <p:stCondLst>
                                    <p:cond delay="25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barn(inVertical)">
                                      <p:cBhvr>
                                        <p:cTn id="11" dur="750"/>
                                        <p:tgtEl>
                                          <p:spTgt spid="3">
                                            <p:txEl>
                                              <p:pRg st="1" end="1"/>
                                            </p:txEl>
                                          </p:spTgt>
                                        </p:tgtEl>
                                      </p:cBhvr>
                                    </p:animEffect>
                                  </p:childTnLst>
                                </p:cTn>
                              </p:par>
                            </p:childTnLst>
                          </p:cTn>
                        </p:par>
                        <p:par>
                          <p:cTn id="12" fill="hold">
                            <p:stCondLst>
                              <p:cond delay="1750"/>
                            </p:stCondLst>
                            <p:childTnLst>
                              <p:par>
                                <p:cTn id="13" presetID="16" presetClass="entr" presetSubtype="21" fill="hold" nodeType="afterEffect">
                                  <p:stCondLst>
                                    <p:cond delay="25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arn(inVertical)">
                                      <p:cBhvr>
                                        <p:cTn id="15" dur="500"/>
                                        <p:tgtEl>
                                          <p:spTgt spid="3">
                                            <p:txEl>
                                              <p:pRg st="2" end="2"/>
                                            </p:txEl>
                                          </p:spTgt>
                                        </p:tgtEl>
                                      </p:cBhvr>
                                    </p:animEffect>
                                  </p:childTnLst>
                                </p:cTn>
                              </p:par>
                            </p:childTnLst>
                          </p:cTn>
                        </p:par>
                        <p:par>
                          <p:cTn id="16" fill="hold">
                            <p:stCondLst>
                              <p:cond delay="2500"/>
                            </p:stCondLst>
                            <p:childTnLst>
                              <p:par>
                                <p:cTn id="17" presetID="16" presetClass="entr" presetSubtype="21" fill="hold" nodeType="afterEffect">
                                  <p:stCondLst>
                                    <p:cond delay="25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barn(inVertical)">
                                      <p:cBhvr>
                                        <p:cTn id="1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28B119-7B7D-4907-9C52-8463A059FA25}"/>
              </a:ext>
            </a:extLst>
          </p:cNvPr>
          <p:cNvSpPr>
            <a:spLocks noGrp="1"/>
          </p:cNvSpPr>
          <p:nvPr>
            <p:ph sz="half" idx="1"/>
          </p:nvPr>
        </p:nvSpPr>
        <p:spPr>
          <a:xfrm>
            <a:off x="838200" y="1786715"/>
            <a:ext cx="10515600" cy="4351338"/>
          </a:xfrm>
        </p:spPr>
        <p:txBody>
          <a:bodyPr/>
          <a:lstStyle/>
          <a:p>
            <a:pPr marL="0" indent="0" algn="ctr">
              <a:buNone/>
            </a:pPr>
            <a:r>
              <a:rPr lang="en-US" sz="3200" b="1" dirty="0"/>
              <a:t>Focus on the Behavior — Not the Person</a:t>
            </a:r>
          </a:p>
          <a:p>
            <a:pPr marL="0" indent="0" algn="ctr">
              <a:buNone/>
            </a:pPr>
            <a:endParaRPr lang="en-US" sz="800" b="1" dirty="0"/>
          </a:p>
        </p:txBody>
      </p:sp>
      <p:pic>
        <p:nvPicPr>
          <p:cNvPr id="2" name="Picture 1">
            <a:extLst>
              <a:ext uri="{FF2B5EF4-FFF2-40B4-BE49-F238E27FC236}">
                <a16:creationId xmlns:a16="http://schemas.microsoft.com/office/drawing/2014/main" id="{06F392B2-E0A9-4E83-886D-ABBE93C68A2E}"/>
              </a:ext>
            </a:extLst>
          </p:cNvPr>
          <p:cNvPicPr>
            <a:picLocks noChangeAspect="1"/>
          </p:cNvPicPr>
          <p:nvPr/>
        </p:nvPicPr>
        <p:blipFill>
          <a:blip r:embed="rId2"/>
          <a:stretch>
            <a:fillRect/>
          </a:stretch>
        </p:blipFill>
        <p:spPr>
          <a:xfrm>
            <a:off x="3627912" y="2720895"/>
            <a:ext cx="4936175" cy="1866941"/>
          </a:xfrm>
          <a:prstGeom prst="rect">
            <a:avLst/>
          </a:prstGeom>
        </p:spPr>
      </p:pic>
    </p:spTree>
    <p:extLst>
      <p:ext uri="{BB962C8B-B14F-4D97-AF65-F5344CB8AC3E}">
        <p14:creationId xmlns:p14="http://schemas.microsoft.com/office/powerpoint/2010/main" val="75808138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3" name="Rectangle 2"/>
          <p:cNvSpPr>
            <a:spLocks noGrp="1" noChangeArrowheads="1"/>
          </p:cNvSpPr>
          <p:nvPr>
            <p:ph type="title"/>
          </p:nvPr>
        </p:nvSpPr>
        <p:spPr>
          <a:solidFill>
            <a:srgbClr val="244D7E"/>
          </a:solidFill>
        </p:spPr>
        <p:txBody>
          <a:bodyPr/>
          <a:lstStyle/>
          <a:p>
            <a:r>
              <a:rPr lang="en-US" dirty="0">
                <a:solidFill>
                  <a:schemeClr val="bg1"/>
                </a:solidFill>
              </a:rPr>
              <a:t>Documentation Do’s</a:t>
            </a:r>
          </a:p>
        </p:txBody>
      </p:sp>
      <p:sp>
        <p:nvSpPr>
          <p:cNvPr id="128004" name="Rectangle 3"/>
          <p:cNvSpPr>
            <a:spLocks noGrp="1" noChangeArrowheads="1"/>
          </p:cNvSpPr>
          <p:nvPr>
            <p:ph sz="half" idx="1"/>
          </p:nvPr>
        </p:nvSpPr>
        <p:spPr>
          <a:xfrm>
            <a:off x="1763486" y="2073729"/>
            <a:ext cx="8784770" cy="4103234"/>
          </a:xfrm>
        </p:spPr>
        <p:txBody>
          <a:bodyPr>
            <a:normAutofit fontScale="92500"/>
          </a:bodyPr>
          <a:lstStyle/>
          <a:p>
            <a:r>
              <a:rPr lang="en-US" u="sng" dirty="0"/>
              <a:t>Be accurate</a:t>
            </a:r>
          </a:p>
          <a:p>
            <a:pPr lvl="1"/>
            <a:r>
              <a:rPr lang="en-US" dirty="0"/>
              <a:t>Don’t make assumptions, don’t embellish or exaggerate facts</a:t>
            </a:r>
          </a:p>
          <a:p>
            <a:r>
              <a:rPr lang="en-US" u="sng" dirty="0"/>
              <a:t>Stick to the facts </a:t>
            </a:r>
          </a:p>
          <a:p>
            <a:pPr lvl="1"/>
            <a:r>
              <a:rPr lang="en-US" dirty="0"/>
              <a:t>Be cautious of judgement statements around employee behavior </a:t>
            </a:r>
          </a:p>
          <a:p>
            <a:r>
              <a:rPr lang="en-US" u="sng" dirty="0"/>
              <a:t>Include all details</a:t>
            </a:r>
          </a:p>
          <a:p>
            <a:pPr lvl="1"/>
            <a:r>
              <a:rPr lang="en-US" dirty="0"/>
              <a:t>Record the who, what, when, where for a complete picture of what is happening</a:t>
            </a:r>
          </a:p>
          <a:p>
            <a:r>
              <a:rPr lang="en-US" u="sng" dirty="0"/>
              <a:t>Identify witnesses </a:t>
            </a:r>
          </a:p>
          <a:p>
            <a:pPr lvl="1"/>
            <a:r>
              <a:rPr lang="en-US" dirty="0"/>
              <a:t>Important for investigations and corroboration</a:t>
            </a:r>
          </a:p>
          <a:p>
            <a:endParaRPr lang="en-US" dirty="0"/>
          </a:p>
        </p:txBody>
      </p:sp>
      <p:pic>
        <p:nvPicPr>
          <p:cNvPr id="6" name="Picture 5">
            <a:extLst>
              <a:ext uri="{FF2B5EF4-FFF2-40B4-BE49-F238E27FC236}">
                <a16:creationId xmlns:a16="http://schemas.microsoft.com/office/drawing/2014/main" id="{0F90F645-D902-45D4-9BDD-4D1605F317AE}"/>
              </a:ext>
            </a:extLst>
          </p:cNvPr>
          <p:cNvPicPr>
            <a:picLocks noChangeAspect="1"/>
          </p:cNvPicPr>
          <p:nvPr/>
        </p:nvPicPr>
        <p:blipFill>
          <a:blip r:embed="rId3"/>
          <a:stretch>
            <a:fillRect/>
          </a:stretch>
        </p:blipFill>
        <p:spPr>
          <a:xfrm>
            <a:off x="10645653" y="1830347"/>
            <a:ext cx="828791" cy="4372585"/>
          </a:xfrm>
          <a:prstGeom prst="rect">
            <a:avLst/>
          </a:prstGeom>
        </p:spPr>
      </p:pic>
      <p:pic>
        <p:nvPicPr>
          <p:cNvPr id="7" name="Picture 6">
            <a:extLst>
              <a:ext uri="{FF2B5EF4-FFF2-40B4-BE49-F238E27FC236}">
                <a16:creationId xmlns:a16="http://schemas.microsoft.com/office/drawing/2014/main" id="{365A333C-A9FC-42C1-A527-D2EEFD7C72F9}"/>
              </a:ext>
            </a:extLst>
          </p:cNvPr>
          <p:cNvPicPr>
            <a:picLocks noChangeAspect="1"/>
          </p:cNvPicPr>
          <p:nvPr/>
        </p:nvPicPr>
        <p:blipFill>
          <a:blip r:embed="rId4"/>
          <a:stretch>
            <a:fillRect/>
          </a:stretch>
        </p:blipFill>
        <p:spPr>
          <a:xfrm>
            <a:off x="631203" y="1825625"/>
            <a:ext cx="829128" cy="4377307"/>
          </a:xfrm>
          <a:prstGeom prst="rect">
            <a:avLst/>
          </a:prstGeom>
        </p:spPr>
      </p:pic>
    </p:spTree>
    <p:extLst>
      <p:ext uri="{BB962C8B-B14F-4D97-AF65-F5344CB8AC3E}">
        <p14:creationId xmlns:p14="http://schemas.microsoft.com/office/powerpoint/2010/main" val="355334241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800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800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8004">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800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8004">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8004">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8004">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800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5325C43-6D1C-4369-8790-2B8584BB84B2}"/>
              </a:ext>
            </a:extLst>
          </p:cNvPr>
          <p:cNvPicPr>
            <a:picLocks noChangeAspect="1"/>
          </p:cNvPicPr>
          <p:nvPr/>
        </p:nvPicPr>
        <p:blipFill>
          <a:blip r:embed="rId2"/>
          <a:stretch>
            <a:fillRect/>
          </a:stretch>
        </p:blipFill>
        <p:spPr>
          <a:xfrm>
            <a:off x="838199" y="1690688"/>
            <a:ext cx="10515599" cy="4514169"/>
          </a:xfrm>
          <a:prstGeom prst="rect">
            <a:avLst/>
          </a:prstGeom>
        </p:spPr>
      </p:pic>
      <p:sp>
        <p:nvSpPr>
          <p:cNvPr id="136195" name="Rectangle 2"/>
          <p:cNvSpPr>
            <a:spLocks noGrp="1" noChangeArrowheads="1"/>
          </p:cNvSpPr>
          <p:nvPr>
            <p:ph type="title"/>
          </p:nvPr>
        </p:nvSpPr>
        <p:spPr>
          <a:solidFill>
            <a:srgbClr val="244D7E"/>
          </a:solidFill>
        </p:spPr>
        <p:txBody>
          <a:bodyPr/>
          <a:lstStyle/>
          <a:p>
            <a:r>
              <a:rPr lang="en-US" dirty="0">
                <a:solidFill>
                  <a:schemeClr val="bg1"/>
                </a:solidFill>
              </a:rPr>
              <a:t>Where documentation is used</a:t>
            </a:r>
          </a:p>
        </p:txBody>
      </p:sp>
      <p:sp>
        <p:nvSpPr>
          <p:cNvPr id="136196" name="Rectangle 3"/>
          <p:cNvSpPr>
            <a:spLocks noGrp="1" noChangeArrowheads="1"/>
          </p:cNvSpPr>
          <p:nvPr>
            <p:ph type="body" idx="1"/>
          </p:nvPr>
        </p:nvSpPr>
        <p:spPr>
          <a:xfrm>
            <a:off x="5257800" y="2723745"/>
            <a:ext cx="6096000" cy="3089226"/>
          </a:xfrm>
        </p:spPr>
        <p:txBody>
          <a:bodyPr/>
          <a:lstStyle/>
          <a:p>
            <a:r>
              <a:rPr lang="en-US" dirty="0"/>
              <a:t>Annual Performance Reviews</a:t>
            </a:r>
          </a:p>
          <a:p>
            <a:r>
              <a:rPr lang="en-US" dirty="0"/>
              <a:t>Performance Improvement Plans</a:t>
            </a:r>
          </a:p>
          <a:p>
            <a:r>
              <a:rPr lang="en-US" dirty="0"/>
              <a:t>Investigations</a:t>
            </a:r>
          </a:p>
          <a:p>
            <a:r>
              <a:rPr lang="en-US" dirty="0"/>
              <a:t>Disciplinary Process</a:t>
            </a:r>
          </a:p>
        </p:txBody>
      </p:sp>
    </p:spTree>
    <p:extLst>
      <p:ext uri="{BB962C8B-B14F-4D97-AF65-F5344CB8AC3E}">
        <p14:creationId xmlns:p14="http://schemas.microsoft.com/office/powerpoint/2010/main" val="408959668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619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619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619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619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E7E0BD00-AF77-403B-82D0-C2B5C7322EC0}"/>
              </a:ext>
            </a:extLst>
          </p:cNvPr>
          <p:cNvSpPr>
            <a:spLocks noGrp="1" noChangeArrowheads="1"/>
          </p:cNvSpPr>
          <p:nvPr>
            <p:ph type="title"/>
          </p:nvPr>
        </p:nvSpPr>
        <p:spPr>
          <a:xfrm>
            <a:off x="838200" y="365125"/>
            <a:ext cx="10515600" cy="1325563"/>
          </a:xfrm>
          <a:solidFill>
            <a:srgbClr val="244D7E"/>
          </a:solidFill>
        </p:spPr>
        <p:txBody>
          <a:bodyPr/>
          <a:lstStyle/>
          <a:p>
            <a:r>
              <a:rPr lang="en-US" dirty="0">
                <a:solidFill>
                  <a:schemeClr val="bg1"/>
                </a:solidFill>
              </a:rPr>
              <a:t>PIP – NDOT 200</a:t>
            </a:r>
          </a:p>
        </p:txBody>
      </p:sp>
      <p:pic>
        <p:nvPicPr>
          <p:cNvPr id="15" name="Content Placeholder 14">
            <a:extLst>
              <a:ext uri="{FF2B5EF4-FFF2-40B4-BE49-F238E27FC236}">
                <a16:creationId xmlns:a16="http://schemas.microsoft.com/office/drawing/2014/main" id="{BE3C0E06-BB4E-4169-9C40-A66DAEECD021}"/>
              </a:ext>
            </a:extLst>
          </p:cNvPr>
          <p:cNvPicPr>
            <a:picLocks noGrp="1" noChangeAspect="1"/>
          </p:cNvPicPr>
          <p:nvPr>
            <p:ph idx="1"/>
          </p:nvPr>
        </p:nvPicPr>
        <p:blipFill>
          <a:blip r:embed="rId2"/>
          <a:stretch>
            <a:fillRect/>
          </a:stretch>
        </p:blipFill>
        <p:spPr>
          <a:xfrm>
            <a:off x="6615415" y="1917339"/>
            <a:ext cx="3306824" cy="4351338"/>
          </a:xfrm>
        </p:spPr>
      </p:pic>
      <p:pic>
        <p:nvPicPr>
          <p:cNvPr id="13" name="Picture 12">
            <a:extLst>
              <a:ext uri="{FF2B5EF4-FFF2-40B4-BE49-F238E27FC236}">
                <a16:creationId xmlns:a16="http://schemas.microsoft.com/office/drawing/2014/main" id="{0D1E26A1-2B12-4457-BEDA-321BDB5DE260}"/>
              </a:ext>
            </a:extLst>
          </p:cNvPr>
          <p:cNvPicPr>
            <a:picLocks noChangeAspect="1"/>
          </p:cNvPicPr>
          <p:nvPr/>
        </p:nvPicPr>
        <p:blipFill>
          <a:blip r:embed="rId3"/>
          <a:stretch>
            <a:fillRect/>
          </a:stretch>
        </p:blipFill>
        <p:spPr>
          <a:xfrm>
            <a:off x="2088890" y="1733906"/>
            <a:ext cx="3763698" cy="4534771"/>
          </a:xfrm>
          <a:prstGeom prst="rect">
            <a:avLst/>
          </a:prstGeom>
        </p:spPr>
      </p:pic>
    </p:spTree>
    <p:extLst>
      <p:ext uri="{BB962C8B-B14F-4D97-AF65-F5344CB8AC3E}">
        <p14:creationId xmlns:p14="http://schemas.microsoft.com/office/powerpoint/2010/main" val="262972628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EC86FB-898D-425F-BCE2-4C3F2328DBDF}"/>
              </a:ext>
            </a:extLst>
          </p:cNvPr>
          <p:cNvPicPr>
            <a:picLocks noChangeAspect="1"/>
          </p:cNvPicPr>
          <p:nvPr/>
        </p:nvPicPr>
        <p:blipFill>
          <a:blip r:embed="rId2"/>
          <a:stretch>
            <a:fillRect/>
          </a:stretch>
        </p:blipFill>
        <p:spPr>
          <a:xfrm>
            <a:off x="712470" y="928286"/>
            <a:ext cx="4775201" cy="5001427"/>
          </a:xfrm>
          <a:prstGeom prst="rect">
            <a:avLst/>
          </a:prstGeom>
        </p:spPr>
      </p:pic>
      <p:sp>
        <p:nvSpPr>
          <p:cNvPr id="5" name="Content Placeholder 4">
            <a:extLst>
              <a:ext uri="{FF2B5EF4-FFF2-40B4-BE49-F238E27FC236}">
                <a16:creationId xmlns:a16="http://schemas.microsoft.com/office/drawing/2014/main" id="{4EB376FD-B144-4D03-9475-35B8BDF042C4}"/>
              </a:ext>
            </a:extLst>
          </p:cNvPr>
          <p:cNvSpPr>
            <a:spLocks noGrp="1"/>
          </p:cNvSpPr>
          <p:nvPr>
            <p:ph idx="1"/>
          </p:nvPr>
        </p:nvSpPr>
        <p:spPr>
          <a:xfrm>
            <a:off x="5754341" y="1071245"/>
            <a:ext cx="6014937" cy="4351338"/>
          </a:xfrm>
        </p:spPr>
        <p:txBody>
          <a:bodyPr>
            <a:normAutofit fontScale="85000" lnSpcReduction="10000"/>
          </a:bodyPr>
          <a:lstStyle/>
          <a:p>
            <a:pPr marL="0" marR="0" indent="0">
              <a:lnSpc>
                <a:spcPct val="107000"/>
              </a:lnSpc>
              <a:spcBef>
                <a:spcPts val="0"/>
              </a:spcBef>
              <a:spcAft>
                <a:spcPts val="0"/>
              </a:spcAft>
              <a:buNone/>
            </a:pPr>
            <a:r>
              <a:rPr lang="en-US" b="1" u="sng" dirty="0">
                <a:solidFill>
                  <a:srgbClr val="1A4368"/>
                </a:solidFill>
                <a:effectLst/>
                <a:cs typeface="Times New Roman" panose="02020603050405020304" pitchFamily="18" charset="0"/>
              </a:rPr>
              <a:t>Possible areas of concern:</a:t>
            </a:r>
          </a:p>
          <a:p>
            <a:pPr marL="0" marR="0" indent="0">
              <a:lnSpc>
                <a:spcPct val="107000"/>
              </a:lnSpc>
              <a:spcBef>
                <a:spcPts val="0"/>
              </a:spcBef>
              <a:spcAft>
                <a:spcPts val="0"/>
              </a:spcAft>
              <a:buNone/>
            </a:pPr>
            <a:endParaRPr lang="en-US" sz="1800" dirty="0">
              <a:effectLst/>
              <a:cs typeface="Times New Roman" panose="02020603050405020304" pitchFamily="18" charset="0"/>
            </a:endParaRPr>
          </a:p>
          <a:p>
            <a:pPr marL="0" marR="0">
              <a:lnSpc>
                <a:spcPct val="150000"/>
              </a:lnSpc>
              <a:spcBef>
                <a:spcPts val="0"/>
              </a:spcBef>
              <a:spcAft>
                <a:spcPts val="0"/>
              </a:spcAft>
            </a:pPr>
            <a:r>
              <a:rPr lang="en-US" sz="1800" dirty="0">
                <a:effectLst/>
                <a:latin typeface="Montserrat" panose="00000500000000000000" pitchFamily="2" charset="0"/>
                <a:cs typeface="Times New Roman" panose="02020603050405020304" pitchFamily="18" charset="0"/>
              </a:rPr>
              <a:t>Not following instructions or procedures</a:t>
            </a:r>
          </a:p>
          <a:p>
            <a:pPr marL="0" marR="0">
              <a:lnSpc>
                <a:spcPct val="150000"/>
              </a:lnSpc>
              <a:spcBef>
                <a:spcPts val="0"/>
              </a:spcBef>
              <a:spcAft>
                <a:spcPts val="0"/>
              </a:spcAft>
            </a:pPr>
            <a:r>
              <a:rPr lang="en-US" sz="1800" dirty="0">
                <a:effectLst/>
                <a:latin typeface="Montserrat" panose="00000500000000000000" pitchFamily="2" charset="0"/>
                <a:cs typeface="Times New Roman" panose="02020603050405020304" pitchFamily="18" charset="0"/>
              </a:rPr>
              <a:t>Failure to properly take care of equipment</a:t>
            </a:r>
          </a:p>
          <a:p>
            <a:pPr marL="0" marR="0">
              <a:lnSpc>
                <a:spcPct val="150000"/>
              </a:lnSpc>
              <a:spcBef>
                <a:spcPts val="0"/>
              </a:spcBef>
              <a:spcAft>
                <a:spcPts val="0"/>
              </a:spcAft>
            </a:pPr>
            <a:r>
              <a:rPr lang="en-US" sz="1800" dirty="0">
                <a:effectLst/>
                <a:latin typeface="Montserrat" panose="00000500000000000000" pitchFamily="2" charset="0"/>
                <a:cs typeface="Times New Roman" panose="02020603050405020304" pitchFamily="18" charset="0"/>
              </a:rPr>
              <a:t>Aggressive behavior with the crew/failing to maintain teamwork</a:t>
            </a:r>
          </a:p>
          <a:p>
            <a:pPr marL="0" marR="0">
              <a:lnSpc>
                <a:spcPct val="150000"/>
              </a:lnSpc>
              <a:spcBef>
                <a:spcPts val="0"/>
              </a:spcBef>
              <a:spcAft>
                <a:spcPts val="0"/>
              </a:spcAft>
            </a:pPr>
            <a:r>
              <a:rPr lang="en-US" sz="1800" dirty="0">
                <a:effectLst/>
                <a:latin typeface="Montserrat" panose="00000500000000000000" pitchFamily="2" charset="0"/>
                <a:cs typeface="Times New Roman" panose="02020603050405020304" pitchFamily="18" charset="0"/>
              </a:rPr>
              <a:t>Failure to maintain appropriate working relationship with supervisor</a:t>
            </a:r>
          </a:p>
          <a:p>
            <a:pPr marL="0" marR="0">
              <a:lnSpc>
                <a:spcPct val="150000"/>
              </a:lnSpc>
              <a:spcBef>
                <a:spcPts val="0"/>
              </a:spcBef>
              <a:spcAft>
                <a:spcPts val="0"/>
              </a:spcAft>
            </a:pPr>
            <a:r>
              <a:rPr lang="en-US" sz="1800" dirty="0">
                <a:effectLst/>
                <a:latin typeface="Montserrat" panose="00000500000000000000" pitchFamily="2" charset="0"/>
                <a:cs typeface="Times New Roman" panose="02020603050405020304" pitchFamily="18" charset="0"/>
              </a:rPr>
              <a:t>Lack of regular and reliable attendance</a:t>
            </a:r>
          </a:p>
          <a:p>
            <a:pPr marL="0" marR="0">
              <a:lnSpc>
                <a:spcPct val="150000"/>
              </a:lnSpc>
              <a:spcBef>
                <a:spcPts val="0"/>
              </a:spcBef>
              <a:spcAft>
                <a:spcPts val="0"/>
              </a:spcAft>
            </a:pPr>
            <a:r>
              <a:rPr lang="en-US" sz="1800" dirty="0">
                <a:effectLst/>
                <a:latin typeface="Montserrat" panose="00000500000000000000" pitchFamily="2" charset="0"/>
                <a:cs typeface="Times New Roman" panose="02020603050405020304" pitchFamily="18" charset="0"/>
              </a:rPr>
              <a:t>Safety concerns</a:t>
            </a:r>
          </a:p>
          <a:p>
            <a:pPr marL="0" marR="0">
              <a:lnSpc>
                <a:spcPct val="150000"/>
              </a:lnSpc>
              <a:spcBef>
                <a:spcPts val="0"/>
              </a:spcBef>
              <a:spcAft>
                <a:spcPts val="0"/>
              </a:spcAft>
            </a:pPr>
            <a:r>
              <a:rPr lang="en-US" sz="1800" dirty="0">
                <a:effectLst/>
                <a:latin typeface="Montserrat" panose="00000500000000000000" pitchFamily="2" charset="0"/>
                <a:cs typeface="Times New Roman" panose="02020603050405020304" pitchFamily="18" charset="0"/>
              </a:rPr>
              <a:t>Not meeting production expectations/standards</a:t>
            </a:r>
          </a:p>
          <a:p>
            <a:pPr marL="0" marR="0">
              <a:lnSpc>
                <a:spcPct val="150000"/>
              </a:lnSpc>
              <a:spcBef>
                <a:spcPts val="0"/>
              </a:spcBef>
              <a:spcAft>
                <a:spcPts val="0"/>
              </a:spcAft>
            </a:pPr>
            <a:r>
              <a:rPr lang="en-US" sz="1800" dirty="0">
                <a:effectLst/>
                <a:latin typeface="Montserrat" panose="00000500000000000000" pitchFamily="2" charset="0"/>
                <a:cs typeface="Times New Roman" panose="02020603050405020304" pitchFamily="18" charset="0"/>
              </a:rPr>
              <a:t>Personal phone usage</a:t>
            </a:r>
          </a:p>
          <a:p>
            <a:pPr marL="0" marR="0">
              <a:lnSpc>
                <a:spcPct val="150000"/>
              </a:lnSpc>
              <a:spcBef>
                <a:spcPts val="0"/>
              </a:spcBef>
              <a:spcAft>
                <a:spcPts val="0"/>
              </a:spcAft>
            </a:pPr>
            <a:r>
              <a:rPr lang="en-US" sz="1800" dirty="0">
                <a:effectLst/>
                <a:latin typeface="Montserrat" panose="00000500000000000000" pitchFamily="2" charset="0"/>
                <a:cs typeface="Times New Roman" panose="02020603050405020304" pitchFamily="18" charset="0"/>
              </a:rPr>
              <a:t>Failure to complete training</a:t>
            </a:r>
          </a:p>
          <a:p>
            <a:endParaRPr lang="en-US" dirty="0"/>
          </a:p>
        </p:txBody>
      </p:sp>
    </p:spTree>
    <p:extLst>
      <p:ext uri="{BB962C8B-B14F-4D97-AF65-F5344CB8AC3E}">
        <p14:creationId xmlns:p14="http://schemas.microsoft.com/office/powerpoint/2010/main" val="161344198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914D1EDB-2C5D-4E64-8010-7B9F9B856D21}"/>
              </a:ext>
            </a:extLst>
          </p:cNvPr>
          <p:cNvSpPr>
            <a:spLocks noGrp="1" noChangeArrowheads="1"/>
          </p:cNvSpPr>
          <p:nvPr>
            <p:ph type="title"/>
          </p:nvPr>
        </p:nvSpPr>
        <p:spPr>
          <a:xfrm>
            <a:off x="838200" y="365125"/>
            <a:ext cx="10515600" cy="1325563"/>
          </a:xfrm>
          <a:solidFill>
            <a:srgbClr val="244D7E"/>
          </a:solidFill>
        </p:spPr>
        <p:txBody>
          <a:bodyPr/>
          <a:lstStyle/>
          <a:p>
            <a:r>
              <a:rPr lang="en-US" dirty="0">
                <a:solidFill>
                  <a:schemeClr val="bg1"/>
                </a:solidFill>
              </a:rPr>
              <a:t>PIP Example</a:t>
            </a:r>
          </a:p>
        </p:txBody>
      </p:sp>
      <p:pic>
        <p:nvPicPr>
          <p:cNvPr id="7" name="Content Placeholder 6">
            <a:extLst>
              <a:ext uri="{FF2B5EF4-FFF2-40B4-BE49-F238E27FC236}">
                <a16:creationId xmlns:a16="http://schemas.microsoft.com/office/drawing/2014/main" id="{E4B13050-AE71-4CDD-9CD9-EE23B532EDEE}"/>
              </a:ext>
            </a:extLst>
          </p:cNvPr>
          <p:cNvPicPr>
            <a:picLocks noGrp="1" noChangeAspect="1"/>
          </p:cNvPicPr>
          <p:nvPr>
            <p:ph idx="1"/>
          </p:nvPr>
        </p:nvPicPr>
        <p:blipFill>
          <a:blip r:embed="rId2"/>
          <a:stretch>
            <a:fillRect/>
          </a:stretch>
        </p:blipFill>
        <p:spPr>
          <a:xfrm>
            <a:off x="2338347" y="1815898"/>
            <a:ext cx="7242932" cy="4351338"/>
          </a:xfrm>
        </p:spPr>
      </p:pic>
    </p:spTree>
    <p:extLst>
      <p:ext uri="{BB962C8B-B14F-4D97-AF65-F5344CB8AC3E}">
        <p14:creationId xmlns:p14="http://schemas.microsoft.com/office/powerpoint/2010/main" val="67280796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ical user interface, text, application, email&#10;&#10;Description automatically generated">
            <a:extLst>
              <a:ext uri="{FF2B5EF4-FFF2-40B4-BE49-F238E27FC236}">
                <a16:creationId xmlns:a16="http://schemas.microsoft.com/office/drawing/2014/main" id="{D2A7EBE7-0BDF-4380-8A61-8F0814B0ED5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23626" y="2010291"/>
            <a:ext cx="7144747" cy="3982006"/>
          </a:xfrm>
        </p:spPr>
      </p:pic>
      <p:sp>
        <p:nvSpPr>
          <p:cNvPr id="4" name="Rectangle 2">
            <a:extLst>
              <a:ext uri="{FF2B5EF4-FFF2-40B4-BE49-F238E27FC236}">
                <a16:creationId xmlns:a16="http://schemas.microsoft.com/office/drawing/2014/main" id="{E2ED9CAB-8A83-4F54-A7F7-704036E849CF}"/>
              </a:ext>
            </a:extLst>
          </p:cNvPr>
          <p:cNvSpPr>
            <a:spLocks noGrp="1" noChangeArrowheads="1"/>
          </p:cNvSpPr>
          <p:nvPr>
            <p:ph type="title"/>
          </p:nvPr>
        </p:nvSpPr>
        <p:spPr>
          <a:xfrm>
            <a:off x="838200" y="365125"/>
            <a:ext cx="10515600" cy="1325563"/>
          </a:xfrm>
          <a:solidFill>
            <a:srgbClr val="244D7E"/>
          </a:solidFill>
        </p:spPr>
        <p:txBody>
          <a:bodyPr/>
          <a:lstStyle/>
          <a:p>
            <a:r>
              <a:rPr lang="en-US" dirty="0">
                <a:solidFill>
                  <a:schemeClr val="bg1"/>
                </a:solidFill>
              </a:rPr>
              <a:t>Performance Review Example</a:t>
            </a:r>
          </a:p>
        </p:txBody>
      </p:sp>
    </p:spTree>
    <p:extLst>
      <p:ext uri="{BB962C8B-B14F-4D97-AF65-F5344CB8AC3E}">
        <p14:creationId xmlns:p14="http://schemas.microsoft.com/office/powerpoint/2010/main" val="361816526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91BF1FE2-6684-4606-8034-226CB0745CBC}"/>
              </a:ext>
            </a:extLst>
          </p:cNvPr>
          <p:cNvSpPr>
            <a:spLocks noGrp="1" noChangeArrowheads="1"/>
          </p:cNvSpPr>
          <p:nvPr>
            <p:ph type="title"/>
          </p:nvPr>
        </p:nvSpPr>
        <p:spPr>
          <a:xfrm>
            <a:off x="838200" y="365125"/>
            <a:ext cx="10515600" cy="1325563"/>
          </a:xfrm>
          <a:solidFill>
            <a:srgbClr val="244D7E"/>
          </a:solidFill>
        </p:spPr>
        <p:txBody>
          <a:bodyPr/>
          <a:lstStyle/>
          <a:p>
            <a:pPr algn="ctr"/>
            <a:r>
              <a:rPr lang="en-US" dirty="0">
                <a:solidFill>
                  <a:schemeClr val="bg1"/>
                </a:solidFill>
                <a:latin typeface="Montserrat" panose="00000500000000000000" pitchFamily="2" charset="0"/>
                <a:ea typeface="Roboto Light" panose="02000000000000000000" pitchFamily="2" charset="0"/>
              </a:rPr>
              <a:t>QUIZ</a:t>
            </a:r>
          </a:p>
        </p:txBody>
      </p:sp>
      <p:sp>
        <p:nvSpPr>
          <p:cNvPr id="2" name="TextBox 1">
            <a:extLst>
              <a:ext uri="{FF2B5EF4-FFF2-40B4-BE49-F238E27FC236}">
                <a16:creationId xmlns:a16="http://schemas.microsoft.com/office/drawing/2014/main" id="{265F7EE3-1CDE-4CFA-A060-E075AC70D38D}"/>
              </a:ext>
            </a:extLst>
          </p:cNvPr>
          <p:cNvSpPr txBox="1"/>
          <p:nvPr/>
        </p:nvSpPr>
        <p:spPr>
          <a:xfrm>
            <a:off x="838200" y="1794510"/>
            <a:ext cx="10515600" cy="646331"/>
          </a:xfrm>
          <a:prstGeom prst="rect">
            <a:avLst/>
          </a:prstGeom>
          <a:noFill/>
        </p:spPr>
        <p:txBody>
          <a:bodyPr wrap="square" rtlCol="0">
            <a:spAutoFit/>
          </a:bodyPr>
          <a:lstStyle/>
          <a:p>
            <a:pPr marL="342900" indent="-342900">
              <a:buAutoNum type="arabicPeriod"/>
            </a:pPr>
            <a:r>
              <a:rPr lang="en-US" dirty="0">
                <a:latin typeface="Montserrat" panose="00000500000000000000" pitchFamily="2" charset="0"/>
              </a:rPr>
              <a:t>When should you document?</a:t>
            </a:r>
          </a:p>
          <a:p>
            <a:pPr lvl="2"/>
            <a:r>
              <a:rPr lang="en-US" dirty="0">
                <a:latin typeface="Montserrat" panose="00000500000000000000" pitchFamily="2" charset="0"/>
              </a:rPr>
              <a:t>Immediately following the incident.</a:t>
            </a:r>
          </a:p>
        </p:txBody>
      </p:sp>
      <p:sp>
        <p:nvSpPr>
          <p:cNvPr id="5" name="TextBox 4">
            <a:extLst>
              <a:ext uri="{FF2B5EF4-FFF2-40B4-BE49-F238E27FC236}">
                <a16:creationId xmlns:a16="http://schemas.microsoft.com/office/drawing/2014/main" id="{829E9690-28A9-4777-9B1E-365950A709D0}"/>
              </a:ext>
            </a:extLst>
          </p:cNvPr>
          <p:cNvSpPr txBox="1"/>
          <p:nvPr/>
        </p:nvSpPr>
        <p:spPr>
          <a:xfrm>
            <a:off x="1089660" y="2697063"/>
            <a:ext cx="10515600" cy="646331"/>
          </a:xfrm>
          <a:prstGeom prst="rect">
            <a:avLst/>
          </a:prstGeom>
          <a:noFill/>
        </p:spPr>
        <p:txBody>
          <a:bodyPr wrap="square" rtlCol="0">
            <a:spAutoFit/>
          </a:bodyPr>
          <a:lstStyle/>
          <a:p>
            <a:r>
              <a:rPr lang="en-US" dirty="0">
                <a:latin typeface="Montserrat" panose="00000500000000000000" pitchFamily="2" charset="0"/>
              </a:rPr>
              <a:t>2.   Where should you store employee documents?</a:t>
            </a:r>
          </a:p>
          <a:p>
            <a:pPr lvl="2"/>
            <a:r>
              <a:rPr lang="en-US" dirty="0">
                <a:latin typeface="Montserrat" panose="00000500000000000000" pitchFamily="2" charset="0"/>
              </a:rPr>
              <a:t> Secure filing system</a:t>
            </a:r>
          </a:p>
        </p:txBody>
      </p:sp>
      <p:sp>
        <p:nvSpPr>
          <p:cNvPr id="6" name="TextBox 5">
            <a:extLst>
              <a:ext uri="{FF2B5EF4-FFF2-40B4-BE49-F238E27FC236}">
                <a16:creationId xmlns:a16="http://schemas.microsoft.com/office/drawing/2014/main" id="{78CDD909-D4FB-4C19-9FD5-DB6F5FAEC36F}"/>
              </a:ext>
            </a:extLst>
          </p:cNvPr>
          <p:cNvSpPr txBox="1"/>
          <p:nvPr/>
        </p:nvSpPr>
        <p:spPr>
          <a:xfrm>
            <a:off x="1470660" y="3599616"/>
            <a:ext cx="10515600" cy="646331"/>
          </a:xfrm>
          <a:prstGeom prst="rect">
            <a:avLst/>
          </a:prstGeom>
          <a:noFill/>
        </p:spPr>
        <p:txBody>
          <a:bodyPr wrap="square" rtlCol="0">
            <a:spAutoFit/>
          </a:bodyPr>
          <a:lstStyle/>
          <a:p>
            <a:r>
              <a:rPr lang="en-US" dirty="0">
                <a:latin typeface="Montserrat" panose="00000500000000000000" pitchFamily="2" charset="0"/>
              </a:rPr>
              <a:t>3.   Is HR involved in an Informal Disciplinary action?</a:t>
            </a:r>
          </a:p>
          <a:p>
            <a:pPr lvl="2"/>
            <a:r>
              <a:rPr lang="en-US" dirty="0">
                <a:latin typeface="Montserrat" panose="00000500000000000000" pitchFamily="2" charset="0"/>
              </a:rPr>
              <a:t> No</a:t>
            </a:r>
          </a:p>
        </p:txBody>
      </p:sp>
      <p:sp>
        <p:nvSpPr>
          <p:cNvPr id="7" name="TextBox 6">
            <a:extLst>
              <a:ext uri="{FF2B5EF4-FFF2-40B4-BE49-F238E27FC236}">
                <a16:creationId xmlns:a16="http://schemas.microsoft.com/office/drawing/2014/main" id="{AF357E76-995F-45ED-98EE-45C4093C2817}"/>
              </a:ext>
            </a:extLst>
          </p:cNvPr>
          <p:cNvSpPr txBox="1"/>
          <p:nvPr/>
        </p:nvSpPr>
        <p:spPr>
          <a:xfrm>
            <a:off x="1897380" y="4502169"/>
            <a:ext cx="10515600" cy="1477328"/>
          </a:xfrm>
          <a:prstGeom prst="rect">
            <a:avLst/>
          </a:prstGeom>
          <a:noFill/>
        </p:spPr>
        <p:txBody>
          <a:bodyPr wrap="square" rtlCol="0">
            <a:spAutoFit/>
          </a:bodyPr>
          <a:lstStyle/>
          <a:p>
            <a:r>
              <a:rPr lang="en-US" dirty="0">
                <a:latin typeface="Montserrat" panose="00000500000000000000" pitchFamily="2" charset="0"/>
              </a:rPr>
              <a:t>4.   Where is documentation used?</a:t>
            </a:r>
          </a:p>
          <a:p>
            <a:pPr lvl="2"/>
            <a:r>
              <a:rPr lang="en-US" dirty="0">
                <a:latin typeface="Montserrat" panose="00000500000000000000" pitchFamily="2" charset="0"/>
              </a:rPr>
              <a:t>Performance Review</a:t>
            </a:r>
          </a:p>
          <a:p>
            <a:pPr lvl="2"/>
            <a:r>
              <a:rPr lang="en-US" dirty="0">
                <a:latin typeface="Montserrat" panose="00000500000000000000" pitchFamily="2" charset="0"/>
              </a:rPr>
              <a:t>PIP</a:t>
            </a:r>
          </a:p>
          <a:p>
            <a:pPr lvl="2"/>
            <a:r>
              <a:rPr lang="en-US" dirty="0">
                <a:latin typeface="Montserrat" panose="00000500000000000000" pitchFamily="2" charset="0"/>
              </a:rPr>
              <a:t>Investigation</a:t>
            </a:r>
          </a:p>
          <a:p>
            <a:pPr lvl="2"/>
            <a:r>
              <a:rPr lang="en-US" dirty="0">
                <a:latin typeface="Montserrat" panose="00000500000000000000" pitchFamily="2" charset="0"/>
              </a:rPr>
              <a:t>Disciplinary Process</a:t>
            </a:r>
          </a:p>
        </p:txBody>
      </p:sp>
    </p:spTree>
    <p:extLst>
      <p:ext uri="{BB962C8B-B14F-4D97-AF65-F5344CB8AC3E}">
        <p14:creationId xmlns:p14="http://schemas.microsoft.com/office/powerpoint/2010/main" val="125612780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40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p:cTn id="11" dur="1000" fill="hold"/>
                                        <p:tgtEl>
                                          <p:spTgt spid="2">
                                            <p:txEl>
                                              <p:pRg st="1" end="1"/>
                                            </p:txEl>
                                          </p:spTgt>
                                        </p:tgtEl>
                                        <p:attrNameLst>
                                          <p:attrName>ppt_w</p:attrName>
                                        </p:attrNameLst>
                                      </p:cBhvr>
                                      <p:tavLst>
                                        <p:tav tm="0">
                                          <p:val>
                                            <p:fltVal val="0"/>
                                          </p:val>
                                        </p:tav>
                                        <p:tav tm="100000">
                                          <p:val>
                                            <p:strVal val="#ppt_w"/>
                                          </p:val>
                                        </p:tav>
                                      </p:tavLst>
                                    </p:anim>
                                    <p:anim calcmode="lin" valueType="num">
                                      <p:cBhvr>
                                        <p:cTn id="12" dur="10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13" dur="1000"/>
                                        <p:tgtEl>
                                          <p:spTgt spid="2">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400"/>
                                  </p:stCondLst>
                                  <p:childTnLst>
                                    <p:set>
                                      <p:cBhvr>
                                        <p:cTn id="21" dur="1" fill="hold">
                                          <p:stCondLst>
                                            <p:cond delay="0"/>
                                          </p:stCondLst>
                                        </p:cTn>
                                        <p:tgtEl>
                                          <p:spTgt spid="5">
                                            <p:txEl>
                                              <p:pRg st="1" end="1"/>
                                            </p:txEl>
                                          </p:spTgt>
                                        </p:tgtEl>
                                        <p:attrNameLst>
                                          <p:attrName>style.visibility</p:attrName>
                                        </p:attrNameLst>
                                      </p:cBhvr>
                                      <p:to>
                                        <p:strVal val="visible"/>
                                      </p:to>
                                    </p:set>
                                    <p:anim calcmode="lin" valueType="num">
                                      <p:cBhvr>
                                        <p:cTn id="22" dur="1000" fill="hold"/>
                                        <p:tgtEl>
                                          <p:spTgt spid="5">
                                            <p:txEl>
                                              <p:pRg st="1" end="1"/>
                                            </p:txEl>
                                          </p:spTgt>
                                        </p:tgtEl>
                                        <p:attrNameLst>
                                          <p:attrName>ppt_w</p:attrName>
                                        </p:attrNameLst>
                                      </p:cBhvr>
                                      <p:tavLst>
                                        <p:tav tm="0">
                                          <p:val>
                                            <p:fltVal val="0"/>
                                          </p:val>
                                        </p:tav>
                                        <p:tav tm="100000">
                                          <p:val>
                                            <p:strVal val="#ppt_w"/>
                                          </p:val>
                                        </p:tav>
                                      </p:tavLst>
                                    </p:anim>
                                    <p:anim calcmode="lin" valueType="num">
                                      <p:cBhvr>
                                        <p:cTn id="23" dur="10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24" dur="1000"/>
                                        <p:tgtEl>
                                          <p:spTgt spid="5">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400"/>
                                  </p:stCondLst>
                                  <p:childTnLst>
                                    <p:set>
                                      <p:cBhvr>
                                        <p:cTn id="32" dur="1" fill="hold">
                                          <p:stCondLst>
                                            <p:cond delay="0"/>
                                          </p:stCondLst>
                                        </p:cTn>
                                        <p:tgtEl>
                                          <p:spTgt spid="6">
                                            <p:txEl>
                                              <p:pRg st="1" end="1"/>
                                            </p:txEl>
                                          </p:spTgt>
                                        </p:tgtEl>
                                        <p:attrNameLst>
                                          <p:attrName>style.visibility</p:attrName>
                                        </p:attrNameLst>
                                      </p:cBhvr>
                                      <p:to>
                                        <p:strVal val="visible"/>
                                      </p:to>
                                    </p:set>
                                    <p:anim calcmode="lin" valueType="num">
                                      <p:cBhvr>
                                        <p:cTn id="33" dur="1000" fill="hold"/>
                                        <p:tgtEl>
                                          <p:spTgt spid="6">
                                            <p:txEl>
                                              <p:pRg st="1" end="1"/>
                                            </p:txEl>
                                          </p:spTgt>
                                        </p:tgtEl>
                                        <p:attrNameLst>
                                          <p:attrName>ppt_w</p:attrName>
                                        </p:attrNameLst>
                                      </p:cBhvr>
                                      <p:tavLst>
                                        <p:tav tm="0">
                                          <p:val>
                                            <p:fltVal val="0"/>
                                          </p:val>
                                        </p:tav>
                                        <p:tav tm="100000">
                                          <p:val>
                                            <p:strVal val="#ppt_w"/>
                                          </p:val>
                                        </p:tav>
                                      </p:tavLst>
                                    </p:anim>
                                    <p:anim calcmode="lin" valueType="num">
                                      <p:cBhvr>
                                        <p:cTn id="34" dur="1000" fill="hold"/>
                                        <p:tgtEl>
                                          <p:spTgt spid="6">
                                            <p:txEl>
                                              <p:pRg st="1" end="1"/>
                                            </p:txEl>
                                          </p:spTgt>
                                        </p:tgtEl>
                                        <p:attrNameLst>
                                          <p:attrName>ppt_h</p:attrName>
                                        </p:attrNameLst>
                                      </p:cBhvr>
                                      <p:tavLst>
                                        <p:tav tm="0">
                                          <p:val>
                                            <p:fltVal val="0"/>
                                          </p:val>
                                        </p:tav>
                                        <p:tav tm="100000">
                                          <p:val>
                                            <p:strVal val="#ppt_h"/>
                                          </p:val>
                                        </p:tav>
                                      </p:tavLst>
                                    </p:anim>
                                    <p:animEffect transition="in" filter="fade">
                                      <p:cBhvr>
                                        <p:cTn id="35" dur="1000"/>
                                        <p:tgtEl>
                                          <p:spTgt spid="6">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7">
                                            <p:txEl>
                                              <p:pRg st="1" end="1"/>
                                            </p:txEl>
                                          </p:spTgt>
                                        </p:tgtEl>
                                        <p:attrNameLst>
                                          <p:attrName>style.visibility</p:attrName>
                                        </p:attrNameLst>
                                      </p:cBhvr>
                                      <p:to>
                                        <p:strVal val="visible"/>
                                      </p:to>
                                    </p:set>
                                    <p:animEffect transition="in" filter="fade">
                                      <p:cBhvr>
                                        <p:cTn id="44" dur="2000"/>
                                        <p:tgtEl>
                                          <p:spTgt spid="7">
                                            <p:txEl>
                                              <p:pRg st="1" end="1"/>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7">
                                            <p:txEl>
                                              <p:pRg st="2" end="2"/>
                                            </p:txEl>
                                          </p:spTgt>
                                        </p:tgtEl>
                                        <p:attrNameLst>
                                          <p:attrName>style.visibility</p:attrName>
                                        </p:attrNameLst>
                                      </p:cBhvr>
                                      <p:to>
                                        <p:strVal val="visible"/>
                                      </p:to>
                                    </p:set>
                                    <p:animEffect transition="in" filter="fade">
                                      <p:cBhvr>
                                        <p:cTn id="47" dur="2000"/>
                                        <p:tgtEl>
                                          <p:spTgt spid="7">
                                            <p:txEl>
                                              <p:pRg st="2" end="2"/>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7">
                                            <p:txEl>
                                              <p:pRg st="3" end="3"/>
                                            </p:txEl>
                                          </p:spTgt>
                                        </p:tgtEl>
                                        <p:attrNameLst>
                                          <p:attrName>style.visibility</p:attrName>
                                        </p:attrNameLst>
                                      </p:cBhvr>
                                      <p:to>
                                        <p:strVal val="visible"/>
                                      </p:to>
                                    </p:set>
                                    <p:animEffect transition="in" filter="fade">
                                      <p:cBhvr>
                                        <p:cTn id="50" dur="2000"/>
                                        <p:tgtEl>
                                          <p:spTgt spid="7">
                                            <p:txEl>
                                              <p:pRg st="3" end="3"/>
                                            </p:txEl>
                                          </p:spTgt>
                                        </p:tgtEl>
                                      </p:cBhvr>
                                    </p:animEffect>
                                  </p:childTnLst>
                                </p:cTn>
                              </p:par>
                              <p:par>
                                <p:cTn id="51" presetID="10" presetClass="entr" presetSubtype="0" fill="hold" nodeType="withEffect">
                                  <p:stCondLst>
                                    <p:cond delay="0"/>
                                  </p:stCondLst>
                                  <p:childTnLst>
                                    <p:set>
                                      <p:cBhvr>
                                        <p:cTn id="52" dur="1" fill="hold">
                                          <p:stCondLst>
                                            <p:cond delay="0"/>
                                          </p:stCondLst>
                                        </p:cTn>
                                        <p:tgtEl>
                                          <p:spTgt spid="7">
                                            <p:txEl>
                                              <p:pRg st="4" end="4"/>
                                            </p:txEl>
                                          </p:spTgt>
                                        </p:tgtEl>
                                        <p:attrNameLst>
                                          <p:attrName>style.visibility</p:attrName>
                                        </p:attrNameLst>
                                      </p:cBhvr>
                                      <p:to>
                                        <p:strVal val="visible"/>
                                      </p:to>
                                    </p:set>
                                    <p:animEffect transition="in" filter="fade">
                                      <p:cBhvr>
                                        <p:cTn id="53" dur="20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8843035-D1CA-4697-92F1-39C511395101}"/>
              </a:ext>
            </a:extLst>
          </p:cNvPr>
          <p:cNvSpPr txBox="1"/>
          <p:nvPr/>
        </p:nvSpPr>
        <p:spPr>
          <a:xfrm>
            <a:off x="3804660" y="960611"/>
            <a:ext cx="5327909" cy="1107996"/>
          </a:xfrm>
          <a:prstGeom prst="rect">
            <a:avLst/>
          </a:prstGeom>
          <a:noFill/>
        </p:spPr>
        <p:txBody>
          <a:bodyPr wrap="square" rtlCol="0">
            <a:spAutoFit/>
          </a:bodyPr>
          <a:lstStyle/>
          <a:p>
            <a:r>
              <a:rPr lang="en-US" sz="6600" dirty="0">
                <a:solidFill>
                  <a:schemeClr val="tx2">
                    <a:lumMod val="75000"/>
                  </a:schemeClr>
                </a:solidFill>
                <a:latin typeface="Montserrat" panose="00000500000000000000" pitchFamily="2" charset="0"/>
                <a:ea typeface="Roboto Light" panose="02000000000000000000" pitchFamily="2" charset="0"/>
              </a:rPr>
              <a:t>Questions?</a:t>
            </a:r>
            <a:endParaRPr lang="en-US" sz="6600" dirty="0">
              <a:solidFill>
                <a:schemeClr val="tx2">
                  <a:lumMod val="75000"/>
                </a:schemeClr>
              </a:solidFill>
            </a:endParaRPr>
          </a:p>
        </p:txBody>
      </p:sp>
      <p:pic>
        <p:nvPicPr>
          <p:cNvPr id="3074" name="Picture 2" descr="60 Plus Interview Questions People Said Were Their Favorites – TLNT">
            <a:extLst>
              <a:ext uri="{FF2B5EF4-FFF2-40B4-BE49-F238E27FC236}">
                <a16:creationId xmlns:a16="http://schemas.microsoft.com/office/drawing/2014/main" id="{A35A6CD3-84B5-4E0E-A767-A5FFFF6E54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7769" y="2537236"/>
            <a:ext cx="2856072" cy="2856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732239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210F765-5711-40C8-B688-3F6FB3D2F497}"/>
              </a:ext>
            </a:extLst>
          </p:cNvPr>
          <p:cNvSpPr txBox="1"/>
          <p:nvPr/>
        </p:nvSpPr>
        <p:spPr>
          <a:xfrm>
            <a:off x="3580913" y="907542"/>
            <a:ext cx="5768827" cy="1015663"/>
          </a:xfrm>
          <a:prstGeom prst="rect">
            <a:avLst/>
          </a:prstGeom>
          <a:noFill/>
        </p:spPr>
        <p:txBody>
          <a:bodyPr wrap="square" rtlCol="0">
            <a:spAutoFit/>
          </a:bodyPr>
          <a:lstStyle/>
          <a:p>
            <a:r>
              <a:rPr lang="en-US" sz="6000" b="1" dirty="0">
                <a:latin typeface="Montserrat" panose="00000500000000000000" pitchFamily="2" charset="0"/>
                <a:ea typeface="Roboto Light" panose="02000000000000000000" pitchFamily="2" charset="0"/>
              </a:rPr>
              <a:t>Thank</a:t>
            </a:r>
            <a:r>
              <a:rPr lang="en-US" sz="6000" b="1" dirty="0">
                <a:latin typeface="Roboto Light" panose="02000000000000000000" pitchFamily="2" charset="0"/>
                <a:ea typeface="Roboto Light" panose="02000000000000000000" pitchFamily="2" charset="0"/>
              </a:rPr>
              <a:t> </a:t>
            </a:r>
            <a:r>
              <a:rPr lang="en-US" sz="6000" b="1" dirty="0">
                <a:latin typeface="Montserrat" panose="00000500000000000000" pitchFamily="2" charset="0"/>
                <a:ea typeface="Roboto Light" panose="02000000000000000000" pitchFamily="2" charset="0"/>
              </a:rPr>
              <a:t>you!</a:t>
            </a:r>
          </a:p>
        </p:txBody>
      </p:sp>
      <p:sp>
        <p:nvSpPr>
          <p:cNvPr id="3" name="TextBox 2">
            <a:extLst>
              <a:ext uri="{FF2B5EF4-FFF2-40B4-BE49-F238E27FC236}">
                <a16:creationId xmlns:a16="http://schemas.microsoft.com/office/drawing/2014/main" id="{8D1E6492-1901-49EF-9C7B-A9C3F18A24F0}"/>
              </a:ext>
            </a:extLst>
          </p:cNvPr>
          <p:cNvSpPr txBox="1"/>
          <p:nvPr/>
        </p:nvSpPr>
        <p:spPr>
          <a:xfrm>
            <a:off x="476512" y="2888081"/>
            <a:ext cx="11238974" cy="2554545"/>
          </a:xfrm>
          <a:prstGeom prst="rect">
            <a:avLst/>
          </a:prstGeom>
          <a:noFill/>
        </p:spPr>
        <p:txBody>
          <a:bodyPr wrap="none" rtlCol="0">
            <a:spAutoFit/>
          </a:bodyPr>
          <a:lstStyle/>
          <a:p>
            <a:pPr algn="ctr"/>
            <a:r>
              <a:rPr lang="en-US" sz="3200" dirty="0">
                <a:latin typeface="Montserrat" panose="00000500000000000000" pitchFamily="2" charset="0"/>
                <a:ea typeface="Roboto Light" panose="02000000000000000000" pitchFamily="2" charset="0"/>
              </a:rPr>
              <a:t>Please reach out to me with any questions or for help.</a:t>
            </a:r>
          </a:p>
          <a:p>
            <a:pPr algn="ctr"/>
            <a:endParaRPr lang="en-US" sz="3200" dirty="0">
              <a:latin typeface="Montserrat" panose="00000500000000000000" pitchFamily="2" charset="0"/>
              <a:ea typeface="Roboto Light" panose="02000000000000000000" pitchFamily="2" charset="0"/>
            </a:endParaRPr>
          </a:p>
          <a:p>
            <a:pPr algn="ctr"/>
            <a:r>
              <a:rPr lang="en-US" sz="3200" u="sng" dirty="0">
                <a:latin typeface="Montserrat" panose="00000500000000000000" pitchFamily="2" charset="0"/>
                <a:ea typeface="Roboto Light" panose="02000000000000000000" pitchFamily="2" charset="0"/>
              </a:rPr>
              <a:t>Meredith McAdams</a:t>
            </a:r>
          </a:p>
          <a:p>
            <a:pPr algn="ctr"/>
            <a:r>
              <a:rPr lang="en-US" sz="3200" dirty="0">
                <a:effectLst/>
                <a:latin typeface="Montserrat" panose="00000500000000000000" pitchFamily="2" charset="0"/>
                <a:ea typeface="Roboto Light" panose="02000000000000000000" pitchFamily="2" charset="0"/>
                <a:cs typeface="Times New Roman" panose="02020603050405020304" pitchFamily="18" charset="0"/>
              </a:rPr>
              <a:t>402-432-0038</a:t>
            </a:r>
          </a:p>
          <a:p>
            <a:pPr algn="ctr"/>
            <a:r>
              <a:rPr lang="en-US" sz="3200" dirty="0">
                <a:latin typeface="Montserrat" panose="00000500000000000000" pitchFamily="2" charset="0"/>
                <a:ea typeface="Roboto Light" panose="02000000000000000000" pitchFamily="2" charset="0"/>
                <a:cs typeface="Times New Roman" panose="02020603050405020304" pitchFamily="18" charset="0"/>
              </a:rPr>
              <a:t>Meredith.mcadams@nebraska.gov</a:t>
            </a:r>
            <a:endParaRPr lang="en-US" sz="3200" dirty="0">
              <a:latin typeface="Montserrat" panose="00000500000000000000" pitchFamily="2" charset="0"/>
              <a:ea typeface="Roboto Light" panose="02000000000000000000" pitchFamily="2" charset="0"/>
            </a:endParaRPr>
          </a:p>
        </p:txBody>
      </p:sp>
    </p:spTree>
    <p:extLst>
      <p:ext uri="{BB962C8B-B14F-4D97-AF65-F5344CB8AC3E}">
        <p14:creationId xmlns:p14="http://schemas.microsoft.com/office/powerpoint/2010/main" val="90622038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F542F9D-6784-435A-9509-DCDCAEACD1CF}"/>
              </a:ext>
            </a:extLst>
          </p:cNvPr>
          <p:cNvSpPr txBox="1">
            <a:spLocks/>
          </p:cNvSpPr>
          <p:nvPr/>
        </p:nvSpPr>
        <p:spPr>
          <a:xfrm>
            <a:off x="838200" y="365125"/>
            <a:ext cx="10515600" cy="1325563"/>
          </a:xfrm>
          <a:prstGeom prst="rect">
            <a:avLst/>
          </a:prstGeom>
          <a:solidFill>
            <a:srgbClr val="244D7E"/>
          </a:solidFill>
        </p:spPr>
        <p:txBody>
          <a:bodyPr anchor="ctr"/>
          <a:lstStyle>
            <a:lvl1pPr algn="l" defTabSz="914400" rtl="0" eaLnBrk="1" latinLnBrk="0" hangingPunct="1">
              <a:lnSpc>
                <a:spcPct val="90000"/>
              </a:lnSpc>
              <a:spcBef>
                <a:spcPct val="0"/>
              </a:spcBef>
              <a:buNone/>
              <a:defRPr sz="4400" kern="1200">
                <a:solidFill>
                  <a:schemeClr val="tx1"/>
                </a:solidFill>
                <a:latin typeface="Montserrat" panose="02000505000000020004" pitchFamily="2" charset="0"/>
                <a:ea typeface="+mj-ea"/>
                <a:cs typeface="+mj-cs"/>
              </a:defRPr>
            </a:lvl1pPr>
          </a:lstStyle>
          <a:p>
            <a:r>
              <a:rPr lang="en-US" dirty="0">
                <a:solidFill>
                  <a:schemeClr val="bg1"/>
                </a:solidFill>
              </a:rPr>
              <a:t>Employee Discipline</a:t>
            </a:r>
          </a:p>
        </p:txBody>
      </p:sp>
      <p:sp>
        <p:nvSpPr>
          <p:cNvPr id="4" name="TextBox 3">
            <a:extLst>
              <a:ext uri="{FF2B5EF4-FFF2-40B4-BE49-F238E27FC236}">
                <a16:creationId xmlns:a16="http://schemas.microsoft.com/office/drawing/2014/main" id="{974CCD5A-193C-45E7-95ED-4D9B33B71CF2}"/>
              </a:ext>
            </a:extLst>
          </p:cNvPr>
          <p:cNvSpPr txBox="1"/>
          <p:nvPr/>
        </p:nvSpPr>
        <p:spPr>
          <a:xfrm>
            <a:off x="4000587" y="1926076"/>
            <a:ext cx="4190825" cy="646331"/>
          </a:xfrm>
          <a:prstGeom prst="rect">
            <a:avLst/>
          </a:prstGeom>
          <a:noFill/>
        </p:spPr>
        <p:txBody>
          <a:bodyPr wrap="square" rtlCol="0">
            <a:spAutoFit/>
          </a:bodyPr>
          <a:lstStyle/>
          <a:p>
            <a:r>
              <a:rPr lang="en-US" sz="3600" b="1" dirty="0">
                <a:latin typeface="Roboto" panose="02000000000000000000" pitchFamily="2" charset="0"/>
                <a:ea typeface="Roboto" panose="02000000000000000000" pitchFamily="2" charset="0"/>
                <a:cs typeface="Times New Roman" panose="02020603050405020304" pitchFamily="18" charset="0"/>
              </a:rPr>
              <a:t>What is Discipline?</a:t>
            </a:r>
          </a:p>
        </p:txBody>
      </p:sp>
      <p:sp>
        <p:nvSpPr>
          <p:cNvPr id="6" name="TextBox 5">
            <a:extLst>
              <a:ext uri="{FF2B5EF4-FFF2-40B4-BE49-F238E27FC236}">
                <a16:creationId xmlns:a16="http://schemas.microsoft.com/office/drawing/2014/main" id="{4C77C073-4ACB-4C44-818D-D5CC9D91B261}"/>
              </a:ext>
            </a:extLst>
          </p:cNvPr>
          <p:cNvSpPr txBox="1"/>
          <p:nvPr/>
        </p:nvSpPr>
        <p:spPr>
          <a:xfrm>
            <a:off x="4216130" y="2807796"/>
            <a:ext cx="6094378" cy="2523768"/>
          </a:xfrm>
          <a:prstGeom prst="rect">
            <a:avLst/>
          </a:prstGeom>
          <a:noFill/>
        </p:spPr>
        <p:txBody>
          <a:bodyPr wrap="square">
            <a:spAutoFit/>
          </a:bodyPr>
          <a:lstStyle/>
          <a:p>
            <a:r>
              <a:rPr lang="en-US" sz="3200" b="1" dirty="0" err="1"/>
              <a:t>dis·ci·pline</a:t>
            </a:r>
            <a:endParaRPr lang="en-US" sz="3200" b="1" dirty="0"/>
          </a:p>
          <a:p>
            <a:endParaRPr lang="en-US" dirty="0"/>
          </a:p>
          <a:p>
            <a:r>
              <a:rPr lang="en-US" i="1" dirty="0"/>
              <a:t>noun</a:t>
            </a:r>
            <a:r>
              <a:rPr lang="en-US" dirty="0"/>
              <a:t>:</a:t>
            </a:r>
          </a:p>
          <a:p>
            <a:r>
              <a:rPr lang="en-US" dirty="0"/>
              <a:t>the practice of training people to obey rules or a code of behavior, using punishment to correct disobedience.</a:t>
            </a:r>
          </a:p>
          <a:p>
            <a:endParaRPr lang="en-US" dirty="0"/>
          </a:p>
          <a:p>
            <a:r>
              <a:rPr lang="en-US" i="1" dirty="0"/>
              <a:t>verb</a:t>
            </a:r>
            <a:r>
              <a:rPr lang="en-US" dirty="0"/>
              <a:t>:</a:t>
            </a:r>
          </a:p>
          <a:p>
            <a:r>
              <a:rPr lang="en-US" dirty="0"/>
              <a:t>train oneself to do something in a controlled and habitual way</a:t>
            </a:r>
          </a:p>
        </p:txBody>
      </p:sp>
      <p:pic>
        <p:nvPicPr>
          <p:cNvPr id="8" name="Picture 7">
            <a:extLst>
              <a:ext uri="{FF2B5EF4-FFF2-40B4-BE49-F238E27FC236}">
                <a16:creationId xmlns:a16="http://schemas.microsoft.com/office/drawing/2014/main" id="{4FDD6AA0-EEB2-4315-8C7C-FDC2E8291647}"/>
              </a:ext>
            </a:extLst>
          </p:cNvPr>
          <p:cNvPicPr>
            <a:picLocks noChangeAspect="1"/>
          </p:cNvPicPr>
          <p:nvPr/>
        </p:nvPicPr>
        <p:blipFill>
          <a:blip r:embed="rId3"/>
          <a:stretch>
            <a:fillRect/>
          </a:stretch>
        </p:blipFill>
        <p:spPr>
          <a:xfrm>
            <a:off x="546352" y="3213117"/>
            <a:ext cx="3161012" cy="2027955"/>
          </a:xfrm>
          <a:prstGeom prst="rect">
            <a:avLst/>
          </a:prstGeom>
        </p:spPr>
      </p:pic>
    </p:spTree>
    <p:extLst>
      <p:ext uri="{BB962C8B-B14F-4D97-AF65-F5344CB8AC3E}">
        <p14:creationId xmlns:p14="http://schemas.microsoft.com/office/powerpoint/2010/main" val="411904332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75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par>
                          <p:cTn id="8" fill="hold">
                            <p:stCondLst>
                              <p:cond delay="2750"/>
                            </p:stCondLst>
                            <p:childTnLst>
                              <p:par>
                                <p:cTn id="9" presetID="45"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2000"/>
                                        <p:tgtEl>
                                          <p:spTgt spid="8"/>
                                        </p:tgtEl>
                                      </p:cBhvr>
                                    </p:animEffect>
                                    <p:anim calcmode="lin" valueType="num">
                                      <p:cBhvr>
                                        <p:cTn id="12" dur="2000" fill="hold"/>
                                        <p:tgtEl>
                                          <p:spTgt spid="8"/>
                                        </p:tgtEl>
                                        <p:attrNameLst>
                                          <p:attrName>ppt_w</p:attrName>
                                        </p:attrNameLst>
                                      </p:cBhvr>
                                      <p:tavLst>
                                        <p:tav tm="0" fmla="#ppt_w*sin(2.5*pi*$)">
                                          <p:val>
                                            <p:fltVal val="0"/>
                                          </p:val>
                                        </p:tav>
                                        <p:tav tm="100000">
                                          <p:val>
                                            <p:fltVal val="1"/>
                                          </p:val>
                                        </p:tav>
                                      </p:tavLst>
                                    </p:anim>
                                    <p:anim calcmode="lin" valueType="num">
                                      <p:cBhvr>
                                        <p:cTn id="13" dur="2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682FDCA-306F-4D6F-8CE9-D98919EAAC47}"/>
              </a:ext>
            </a:extLst>
          </p:cNvPr>
          <p:cNvSpPr txBox="1">
            <a:spLocks noGrp="1"/>
          </p:cNvSpPr>
          <p:nvPr>
            <p:ph type="title"/>
          </p:nvPr>
        </p:nvSpPr>
        <p:spPr>
          <a:xfrm>
            <a:off x="838200" y="365125"/>
            <a:ext cx="10515600" cy="1325563"/>
          </a:xfrm>
          <a:prstGeom prst="rect">
            <a:avLst/>
          </a:prstGeom>
          <a:solidFill>
            <a:srgbClr val="244D7E"/>
          </a:solidFill>
        </p:spPr>
        <p:txBody>
          <a:bodyPr anchor="ctr"/>
          <a:lstStyle>
            <a:lvl1pPr algn="l" defTabSz="914400" rtl="0" eaLnBrk="1" latinLnBrk="0" hangingPunct="1">
              <a:lnSpc>
                <a:spcPct val="90000"/>
              </a:lnSpc>
              <a:spcBef>
                <a:spcPct val="0"/>
              </a:spcBef>
              <a:buNone/>
              <a:defRPr sz="4400" kern="1200">
                <a:solidFill>
                  <a:schemeClr val="tx1"/>
                </a:solidFill>
                <a:latin typeface="Montserrat" panose="02000505000000020004" pitchFamily="2" charset="0"/>
                <a:ea typeface="+mj-ea"/>
                <a:cs typeface="+mj-cs"/>
              </a:defRPr>
            </a:lvl1pPr>
          </a:lstStyle>
          <a:p>
            <a:r>
              <a:rPr lang="en-US" dirty="0">
                <a:solidFill>
                  <a:schemeClr val="bg1"/>
                </a:solidFill>
              </a:rPr>
              <a:t>Employee Discipline</a:t>
            </a:r>
          </a:p>
        </p:txBody>
      </p:sp>
      <p:sp>
        <p:nvSpPr>
          <p:cNvPr id="7" name="TextBox 6">
            <a:extLst>
              <a:ext uri="{FF2B5EF4-FFF2-40B4-BE49-F238E27FC236}">
                <a16:creationId xmlns:a16="http://schemas.microsoft.com/office/drawing/2014/main" id="{1839D516-04A3-4185-B976-DDCCC5AB3A4D}"/>
              </a:ext>
            </a:extLst>
          </p:cNvPr>
          <p:cNvSpPr txBox="1"/>
          <p:nvPr/>
        </p:nvSpPr>
        <p:spPr>
          <a:xfrm>
            <a:off x="838200" y="1876227"/>
            <a:ext cx="10515600" cy="3785652"/>
          </a:xfrm>
          <a:prstGeom prst="rect">
            <a:avLst/>
          </a:prstGeom>
          <a:noFill/>
        </p:spPr>
        <p:txBody>
          <a:bodyPr wrap="square" rtlCol="0">
            <a:spAutoFit/>
          </a:bodyPr>
          <a:lstStyle/>
          <a:p>
            <a:pPr algn="ctr"/>
            <a:r>
              <a:rPr lang="en-US" sz="3000" b="1" dirty="0">
                <a:latin typeface="Times New Roman" panose="02020603050405020304" pitchFamily="18" charset="0"/>
                <a:ea typeface="Roboto Light" panose="02000000000000000000" pitchFamily="2" charset="0"/>
                <a:cs typeface="Times New Roman" panose="02020603050405020304" pitchFamily="18" charset="0"/>
              </a:rPr>
              <a:t>Reasons for Employee Discipline procedures</a:t>
            </a:r>
          </a:p>
          <a:p>
            <a:endParaRPr lang="en-US" sz="2800" dirty="0">
              <a:latin typeface="Times New Roman" panose="02020603050405020304" pitchFamily="18" charset="0"/>
              <a:ea typeface="Roboto Light" panose="02000000000000000000" pitchFamily="2" charset="0"/>
              <a:cs typeface="Times New Roman" panose="02020603050405020304" pitchFamily="18" charset="0"/>
            </a:endParaRPr>
          </a:p>
          <a:p>
            <a:pPr>
              <a:buFont typeface="Wingdings" panose="05000000000000000000" pitchFamily="2" charset="2"/>
              <a:buChar char="§"/>
            </a:pPr>
            <a:r>
              <a:rPr lang="en-US" sz="2600" dirty="0">
                <a:latin typeface="Avenir"/>
                <a:ea typeface="Roboto Light" panose="02000000000000000000" pitchFamily="2" charset="0"/>
                <a:cs typeface="Times New Roman" panose="02020603050405020304" pitchFamily="18" charset="0"/>
              </a:rPr>
              <a:t>Provide all employees an opportunity to correct their behavior &amp; meet the expectations of the supervisor.</a:t>
            </a:r>
          </a:p>
          <a:p>
            <a:pPr>
              <a:lnSpc>
                <a:spcPct val="150000"/>
              </a:lnSpc>
              <a:buFont typeface="Wingdings" panose="05000000000000000000" pitchFamily="2" charset="2"/>
              <a:buChar char="§"/>
            </a:pPr>
            <a:r>
              <a:rPr lang="en-US" sz="2600" dirty="0">
                <a:latin typeface="Avenir"/>
                <a:ea typeface="Roboto Light" panose="02000000000000000000" pitchFamily="2" charset="0"/>
                <a:cs typeface="Times New Roman" panose="02020603050405020304" pitchFamily="18" charset="0"/>
              </a:rPr>
              <a:t>Ensure employee accountability.</a:t>
            </a:r>
          </a:p>
          <a:p>
            <a:pPr>
              <a:lnSpc>
                <a:spcPct val="150000"/>
              </a:lnSpc>
              <a:buFont typeface="Wingdings" panose="05000000000000000000" pitchFamily="2" charset="2"/>
              <a:buChar char="§"/>
            </a:pPr>
            <a:r>
              <a:rPr lang="en-US" sz="2600" dirty="0">
                <a:latin typeface="Avenir"/>
                <a:ea typeface="Roboto Light" panose="02000000000000000000" pitchFamily="2" charset="0"/>
                <a:cs typeface="Times New Roman" panose="02020603050405020304" pitchFamily="18" charset="0"/>
              </a:rPr>
              <a:t>Create a defensible procedure for discipline.</a:t>
            </a:r>
          </a:p>
          <a:p>
            <a:pPr>
              <a:buFont typeface="Wingdings" panose="05000000000000000000" pitchFamily="2" charset="2"/>
              <a:buChar char="§"/>
            </a:pPr>
            <a:r>
              <a:rPr lang="en-US" sz="2600" dirty="0">
                <a:latin typeface="Avenir"/>
                <a:ea typeface="Roboto Light" panose="02000000000000000000" pitchFamily="2" charset="0"/>
                <a:cs typeface="Times New Roman" panose="02020603050405020304" pitchFamily="18" charset="0"/>
              </a:rPr>
              <a:t>Process for terminating an employee who has committed a serious offense or refuses to improve their performance</a:t>
            </a:r>
          </a:p>
        </p:txBody>
      </p:sp>
    </p:spTree>
    <p:extLst>
      <p:ext uri="{BB962C8B-B14F-4D97-AF65-F5344CB8AC3E}">
        <p14:creationId xmlns:p14="http://schemas.microsoft.com/office/powerpoint/2010/main" val="26353272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250"/>
                                  </p:stCondLst>
                                  <p:childTnLst>
                                    <p:set>
                                      <p:cBhvr>
                                        <p:cTn id="6" dur="1" fill="hold">
                                          <p:stCondLst>
                                            <p:cond delay="0"/>
                                          </p:stCondLst>
                                        </p:cTn>
                                        <p:tgtEl>
                                          <p:spTgt spid="7">
                                            <p:txEl>
                                              <p:pRg st="2" end="2"/>
                                            </p:txEl>
                                          </p:spTgt>
                                        </p:tgtEl>
                                        <p:attrNameLst>
                                          <p:attrName>style.visibility</p:attrName>
                                        </p:attrNameLst>
                                      </p:cBhvr>
                                      <p:to>
                                        <p:strVal val="visible"/>
                                      </p:to>
                                    </p:set>
                                    <p:anim calcmode="lin" valueType="num">
                                      <p:cBhvr>
                                        <p:cTn id="7" dur="750" fill="hold"/>
                                        <p:tgtEl>
                                          <p:spTgt spid="7">
                                            <p:txEl>
                                              <p:pRg st="2" end="2"/>
                                            </p:txEl>
                                          </p:spTgt>
                                        </p:tgtEl>
                                        <p:attrNameLst>
                                          <p:attrName>ppt_w</p:attrName>
                                        </p:attrNameLst>
                                      </p:cBhvr>
                                      <p:tavLst>
                                        <p:tav tm="0">
                                          <p:val>
                                            <p:fltVal val="0"/>
                                          </p:val>
                                        </p:tav>
                                        <p:tav tm="100000">
                                          <p:val>
                                            <p:strVal val="#ppt_w"/>
                                          </p:val>
                                        </p:tav>
                                      </p:tavLst>
                                    </p:anim>
                                    <p:anim calcmode="lin" valueType="num">
                                      <p:cBhvr>
                                        <p:cTn id="8" dur="750" fill="hold"/>
                                        <p:tgtEl>
                                          <p:spTgt spid="7">
                                            <p:txEl>
                                              <p:pRg st="2" end="2"/>
                                            </p:txEl>
                                          </p:spTgt>
                                        </p:tgtEl>
                                        <p:attrNameLst>
                                          <p:attrName>ppt_h</p:attrName>
                                        </p:attrNameLst>
                                      </p:cBhvr>
                                      <p:tavLst>
                                        <p:tav tm="0">
                                          <p:val>
                                            <p:fltVal val="0"/>
                                          </p:val>
                                        </p:tav>
                                        <p:tav tm="100000">
                                          <p:val>
                                            <p:strVal val="#ppt_h"/>
                                          </p:val>
                                        </p:tav>
                                      </p:tavLst>
                                    </p:anim>
                                    <p:animEffect transition="in" filter="fade">
                                      <p:cBhvr>
                                        <p:cTn id="9" dur="750"/>
                                        <p:tgtEl>
                                          <p:spTgt spid="7">
                                            <p:txEl>
                                              <p:pRg st="2" end="2"/>
                                            </p:txEl>
                                          </p:spTgt>
                                        </p:tgtEl>
                                      </p:cBhvr>
                                    </p:animEffect>
                                  </p:childTnLst>
                                </p:cTn>
                              </p:par>
                            </p:childTnLst>
                          </p:cTn>
                        </p:par>
                        <p:par>
                          <p:cTn id="10" fill="hold">
                            <p:stCondLst>
                              <p:cond delay="1000"/>
                            </p:stCondLst>
                            <p:childTnLst>
                              <p:par>
                                <p:cTn id="11" presetID="53" presetClass="entr" presetSubtype="16" fill="hold" nodeType="afterEffect">
                                  <p:stCondLst>
                                    <p:cond delay="250"/>
                                  </p:stCondLst>
                                  <p:childTnLst>
                                    <p:set>
                                      <p:cBhvr>
                                        <p:cTn id="12" dur="1" fill="hold">
                                          <p:stCondLst>
                                            <p:cond delay="0"/>
                                          </p:stCondLst>
                                        </p:cTn>
                                        <p:tgtEl>
                                          <p:spTgt spid="7">
                                            <p:txEl>
                                              <p:pRg st="3" end="3"/>
                                            </p:txEl>
                                          </p:spTgt>
                                        </p:tgtEl>
                                        <p:attrNameLst>
                                          <p:attrName>style.visibility</p:attrName>
                                        </p:attrNameLst>
                                      </p:cBhvr>
                                      <p:to>
                                        <p:strVal val="visible"/>
                                      </p:to>
                                    </p:set>
                                    <p:anim calcmode="lin" valueType="num">
                                      <p:cBhvr>
                                        <p:cTn id="13" dur="750" fill="hold"/>
                                        <p:tgtEl>
                                          <p:spTgt spid="7">
                                            <p:txEl>
                                              <p:pRg st="3" end="3"/>
                                            </p:txEl>
                                          </p:spTgt>
                                        </p:tgtEl>
                                        <p:attrNameLst>
                                          <p:attrName>ppt_w</p:attrName>
                                        </p:attrNameLst>
                                      </p:cBhvr>
                                      <p:tavLst>
                                        <p:tav tm="0">
                                          <p:val>
                                            <p:fltVal val="0"/>
                                          </p:val>
                                        </p:tav>
                                        <p:tav tm="100000">
                                          <p:val>
                                            <p:strVal val="#ppt_w"/>
                                          </p:val>
                                        </p:tav>
                                      </p:tavLst>
                                    </p:anim>
                                    <p:anim calcmode="lin" valueType="num">
                                      <p:cBhvr>
                                        <p:cTn id="14" dur="750" fill="hold"/>
                                        <p:tgtEl>
                                          <p:spTgt spid="7">
                                            <p:txEl>
                                              <p:pRg st="3" end="3"/>
                                            </p:txEl>
                                          </p:spTgt>
                                        </p:tgtEl>
                                        <p:attrNameLst>
                                          <p:attrName>ppt_h</p:attrName>
                                        </p:attrNameLst>
                                      </p:cBhvr>
                                      <p:tavLst>
                                        <p:tav tm="0">
                                          <p:val>
                                            <p:fltVal val="0"/>
                                          </p:val>
                                        </p:tav>
                                        <p:tav tm="100000">
                                          <p:val>
                                            <p:strVal val="#ppt_h"/>
                                          </p:val>
                                        </p:tav>
                                      </p:tavLst>
                                    </p:anim>
                                    <p:animEffect transition="in" filter="fade">
                                      <p:cBhvr>
                                        <p:cTn id="15" dur="750"/>
                                        <p:tgtEl>
                                          <p:spTgt spid="7">
                                            <p:txEl>
                                              <p:pRg st="3" end="3"/>
                                            </p:txEl>
                                          </p:spTgt>
                                        </p:tgtEl>
                                      </p:cBhvr>
                                    </p:animEffect>
                                  </p:childTnLst>
                                </p:cTn>
                              </p:par>
                            </p:childTnLst>
                          </p:cTn>
                        </p:par>
                        <p:par>
                          <p:cTn id="16" fill="hold">
                            <p:stCondLst>
                              <p:cond delay="2000"/>
                            </p:stCondLst>
                            <p:childTnLst>
                              <p:par>
                                <p:cTn id="17" presetID="53" presetClass="entr" presetSubtype="16" fill="hold" nodeType="afterEffect">
                                  <p:stCondLst>
                                    <p:cond delay="250"/>
                                  </p:stCondLst>
                                  <p:childTnLst>
                                    <p:set>
                                      <p:cBhvr>
                                        <p:cTn id="18" dur="1" fill="hold">
                                          <p:stCondLst>
                                            <p:cond delay="0"/>
                                          </p:stCondLst>
                                        </p:cTn>
                                        <p:tgtEl>
                                          <p:spTgt spid="7">
                                            <p:txEl>
                                              <p:pRg st="4" end="4"/>
                                            </p:txEl>
                                          </p:spTgt>
                                        </p:tgtEl>
                                        <p:attrNameLst>
                                          <p:attrName>style.visibility</p:attrName>
                                        </p:attrNameLst>
                                      </p:cBhvr>
                                      <p:to>
                                        <p:strVal val="visible"/>
                                      </p:to>
                                    </p:set>
                                    <p:anim calcmode="lin" valueType="num">
                                      <p:cBhvr>
                                        <p:cTn id="19" dur="750" fill="hold"/>
                                        <p:tgtEl>
                                          <p:spTgt spid="7">
                                            <p:txEl>
                                              <p:pRg st="4" end="4"/>
                                            </p:txEl>
                                          </p:spTgt>
                                        </p:tgtEl>
                                        <p:attrNameLst>
                                          <p:attrName>ppt_w</p:attrName>
                                        </p:attrNameLst>
                                      </p:cBhvr>
                                      <p:tavLst>
                                        <p:tav tm="0">
                                          <p:val>
                                            <p:fltVal val="0"/>
                                          </p:val>
                                        </p:tav>
                                        <p:tav tm="100000">
                                          <p:val>
                                            <p:strVal val="#ppt_w"/>
                                          </p:val>
                                        </p:tav>
                                      </p:tavLst>
                                    </p:anim>
                                    <p:anim calcmode="lin" valueType="num">
                                      <p:cBhvr>
                                        <p:cTn id="20" dur="750" fill="hold"/>
                                        <p:tgtEl>
                                          <p:spTgt spid="7">
                                            <p:txEl>
                                              <p:pRg st="4" end="4"/>
                                            </p:txEl>
                                          </p:spTgt>
                                        </p:tgtEl>
                                        <p:attrNameLst>
                                          <p:attrName>ppt_h</p:attrName>
                                        </p:attrNameLst>
                                      </p:cBhvr>
                                      <p:tavLst>
                                        <p:tav tm="0">
                                          <p:val>
                                            <p:fltVal val="0"/>
                                          </p:val>
                                        </p:tav>
                                        <p:tav tm="100000">
                                          <p:val>
                                            <p:strVal val="#ppt_h"/>
                                          </p:val>
                                        </p:tav>
                                      </p:tavLst>
                                    </p:anim>
                                    <p:animEffect transition="in" filter="fade">
                                      <p:cBhvr>
                                        <p:cTn id="21" dur="750"/>
                                        <p:tgtEl>
                                          <p:spTgt spid="7">
                                            <p:txEl>
                                              <p:pRg st="4" end="4"/>
                                            </p:txEl>
                                          </p:spTgt>
                                        </p:tgtEl>
                                      </p:cBhvr>
                                    </p:animEffect>
                                  </p:childTnLst>
                                </p:cTn>
                              </p:par>
                            </p:childTnLst>
                          </p:cTn>
                        </p:par>
                        <p:par>
                          <p:cTn id="22" fill="hold">
                            <p:stCondLst>
                              <p:cond delay="3000"/>
                            </p:stCondLst>
                            <p:childTnLst>
                              <p:par>
                                <p:cTn id="23" presetID="53" presetClass="entr" presetSubtype="16" fill="hold" nodeType="afterEffect">
                                  <p:stCondLst>
                                    <p:cond delay="250"/>
                                  </p:stCondLst>
                                  <p:childTnLst>
                                    <p:set>
                                      <p:cBhvr>
                                        <p:cTn id="24" dur="1" fill="hold">
                                          <p:stCondLst>
                                            <p:cond delay="0"/>
                                          </p:stCondLst>
                                        </p:cTn>
                                        <p:tgtEl>
                                          <p:spTgt spid="7">
                                            <p:txEl>
                                              <p:pRg st="5" end="5"/>
                                            </p:txEl>
                                          </p:spTgt>
                                        </p:tgtEl>
                                        <p:attrNameLst>
                                          <p:attrName>style.visibility</p:attrName>
                                        </p:attrNameLst>
                                      </p:cBhvr>
                                      <p:to>
                                        <p:strVal val="visible"/>
                                      </p:to>
                                    </p:set>
                                    <p:anim calcmode="lin" valueType="num">
                                      <p:cBhvr>
                                        <p:cTn id="25" dur="750" fill="hold"/>
                                        <p:tgtEl>
                                          <p:spTgt spid="7">
                                            <p:txEl>
                                              <p:pRg st="5" end="5"/>
                                            </p:txEl>
                                          </p:spTgt>
                                        </p:tgtEl>
                                        <p:attrNameLst>
                                          <p:attrName>ppt_w</p:attrName>
                                        </p:attrNameLst>
                                      </p:cBhvr>
                                      <p:tavLst>
                                        <p:tav tm="0">
                                          <p:val>
                                            <p:fltVal val="0"/>
                                          </p:val>
                                        </p:tav>
                                        <p:tav tm="100000">
                                          <p:val>
                                            <p:strVal val="#ppt_w"/>
                                          </p:val>
                                        </p:tav>
                                      </p:tavLst>
                                    </p:anim>
                                    <p:anim calcmode="lin" valueType="num">
                                      <p:cBhvr>
                                        <p:cTn id="26" dur="750" fill="hold"/>
                                        <p:tgtEl>
                                          <p:spTgt spid="7">
                                            <p:txEl>
                                              <p:pRg st="5" end="5"/>
                                            </p:txEl>
                                          </p:spTgt>
                                        </p:tgtEl>
                                        <p:attrNameLst>
                                          <p:attrName>ppt_h</p:attrName>
                                        </p:attrNameLst>
                                      </p:cBhvr>
                                      <p:tavLst>
                                        <p:tav tm="0">
                                          <p:val>
                                            <p:fltVal val="0"/>
                                          </p:val>
                                        </p:tav>
                                        <p:tav tm="100000">
                                          <p:val>
                                            <p:strVal val="#ppt_h"/>
                                          </p:val>
                                        </p:tav>
                                      </p:tavLst>
                                    </p:anim>
                                    <p:animEffect transition="in" filter="fade">
                                      <p:cBhvr>
                                        <p:cTn id="27" dur="75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rot="591053">
            <a:off x="7523699" y="1174240"/>
            <a:ext cx="4243995" cy="5325934"/>
          </a:xfrm>
          <a:prstGeom prst="rect">
            <a:avLst/>
          </a:prstGeom>
          <a:ln>
            <a:solidFill>
              <a:schemeClr val="tx1"/>
            </a:solidFill>
          </a:ln>
        </p:spPr>
      </p:pic>
      <p:sp>
        <p:nvSpPr>
          <p:cNvPr id="2" name="Title 1"/>
          <p:cNvSpPr>
            <a:spLocks noGrp="1"/>
          </p:cNvSpPr>
          <p:nvPr>
            <p:ph type="title"/>
          </p:nvPr>
        </p:nvSpPr>
        <p:spPr>
          <a:xfrm>
            <a:off x="461319" y="286603"/>
            <a:ext cx="9825681" cy="1450757"/>
          </a:xfrm>
          <a:solidFill>
            <a:srgbClr val="244D7E"/>
          </a:solidFill>
        </p:spPr>
        <p:txBody>
          <a:bodyPr/>
          <a:lstStyle/>
          <a:p>
            <a:r>
              <a:rPr lang="en-US" dirty="0">
                <a:solidFill>
                  <a:schemeClr val="bg1"/>
                </a:solidFill>
                <a:latin typeface="Montserrat" panose="00000500000000000000" pitchFamily="2" charset="0"/>
                <a:ea typeface="Roboto Light" panose="02000000000000000000" pitchFamily="2" charset="0"/>
              </a:rPr>
              <a:t>Human Resources Policies &amp; Procedures</a:t>
            </a:r>
          </a:p>
        </p:txBody>
      </p:sp>
      <p:sp>
        <p:nvSpPr>
          <p:cNvPr id="4" name="Content Placeholder 3"/>
          <p:cNvSpPr>
            <a:spLocks noGrp="1"/>
          </p:cNvSpPr>
          <p:nvPr>
            <p:ph idx="1"/>
          </p:nvPr>
        </p:nvSpPr>
        <p:spPr>
          <a:xfrm>
            <a:off x="1097280" y="1845734"/>
            <a:ext cx="6395202" cy="4023360"/>
          </a:xfrm>
        </p:spPr>
        <p:txBody>
          <a:bodyPr>
            <a:noAutofit/>
          </a:bodyPr>
          <a:lstStyle/>
          <a:p>
            <a:pPr marL="0" indent="0">
              <a:buNone/>
            </a:pPr>
            <a:r>
              <a:rPr lang="en-US" sz="2600" dirty="0">
                <a:latin typeface="Avenir"/>
                <a:cs typeface="Times New Roman" panose="02020603050405020304" pitchFamily="18" charset="0"/>
              </a:rPr>
              <a:t>3</a:t>
            </a:r>
            <a:r>
              <a:rPr lang="en-US" sz="2600" dirty="0">
                <a:latin typeface="Avenir"/>
              </a:rPr>
              <a:t> </a:t>
            </a:r>
            <a:r>
              <a:rPr lang="en-US" sz="2600" dirty="0">
                <a:latin typeface="Avenir"/>
                <a:cs typeface="Times New Roman" panose="02020603050405020304" pitchFamily="18" charset="0"/>
              </a:rPr>
              <a:t>Resources:</a:t>
            </a:r>
          </a:p>
          <a:p>
            <a:pPr marL="457200" indent="-457200">
              <a:buFont typeface="+mj-lt"/>
              <a:buAutoNum type="arabicPeriod"/>
            </a:pPr>
            <a:r>
              <a:rPr lang="en-US" sz="2600" dirty="0">
                <a:latin typeface="Avenir"/>
                <a:cs typeface="Times New Roman" panose="02020603050405020304" pitchFamily="18" charset="0"/>
              </a:rPr>
              <a:t>NAPE/AFSCME Labor Contract</a:t>
            </a:r>
          </a:p>
          <a:p>
            <a:pPr marL="457200" indent="-457200">
              <a:buFont typeface="+mj-lt"/>
              <a:buAutoNum type="arabicPeriod"/>
            </a:pPr>
            <a:r>
              <a:rPr lang="en-US" sz="2600" dirty="0">
                <a:latin typeface="Avenir"/>
                <a:cs typeface="Times New Roman" panose="02020603050405020304" pitchFamily="18" charset="0"/>
              </a:rPr>
              <a:t>State of Nebraska Classified System Personnel Rules &amp; Regulations </a:t>
            </a:r>
          </a:p>
          <a:p>
            <a:pPr marL="457200" indent="-457200">
              <a:buFont typeface="+mj-lt"/>
              <a:buAutoNum type="arabicPeriod"/>
            </a:pPr>
            <a:r>
              <a:rPr lang="en-US" sz="2600" dirty="0">
                <a:latin typeface="Avenir"/>
                <a:cs typeface="Times New Roman" panose="02020603050405020304" pitchFamily="18" charset="0"/>
              </a:rPr>
              <a:t>NDOT Human Resources Policies &amp; Procedures</a:t>
            </a:r>
          </a:p>
          <a:p>
            <a:pPr marL="457200" indent="-457200">
              <a:buFont typeface="+mj-lt"/>
              <a:buAutoNum type="arabicPeriod"/>
            </a:pPr>
            <a:endParaRPr lang="en-US" sz="2600" dirty="0">
              <a:latin typeface="Avenir"/>
              <a:cs typeface="Times New Roman" panose="02020603050405020304" pitchFamily="18" charset="0"/>
            </a:endParaRPr>
          </a:p>
          <a:p>
            <a:pPr>
              <a:buFont typeface="Wingdings" panose="05000000000000000000" pitchFamily="2" charset="2"/>
              <a:buChar char="§"/>
            </a:pPr>
            <a:r>
              <a:rPr lang="en-US" sz="2600" dirty="0">
                <a:latin typeface="Avenir"/>
                <a:cs typeface="Times New Roman" panose="02020603050405020304" pitchFamily="18" charset="0"/>
              </a:rPr>
              <a:t> Become familiar with them as resources</a:t>
            </a:r>
          </a:p>
          <a:p>
            <a:pPr>
              <a:buFont typeface="Wingdings" panose="05000000000000000000" pitchFamily="2" charset="2"/>
              <a:buChar char="§"/>
            </a:pPr>
            <a:r>
              <a:rPr lang="en-US" sz="2600" dirty="0">
                <a:latin typeface="Avenir"/>
                <a:cs typeface="Times New Roman" panose="02020603050405020304" pitchFamily="18" charset="0"/>
              </a:rPr>
              <a:t> HR can answer questions when needed.</a:t>
            </a:r>
          </a:p>
        </p:txBody>
      </p:sp>
    </p:spTree>
    <p:extLst>
      <p:ext uri="{BB962C8B-B14F-4D97-AF65-F5344CB8AC3E}">
        <p14:creationId xmlns:p14="http://schemas.microsoft.com/office/powerpoint/2010/main" val="396487897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125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250" fill="hold"/>
                                        <p:tgtEl>
                                          <p:spTgt spid="3"/>
                                        </p:tgtEl>
                                        <p:attrNameLst>
                                          <p:attrName>ppt_x</p:attrName>
                                        </p:attrNameLst>
                                      </p:cBhvr>
                                      <p:tavLst>
                                        <p:tav tm="0">
                                          <p:val>
                                            <p:strVal val="#ppt_x"/>
                                          </p:val>
                                        </p:tav>
                                        <p:tav tm="100000">
                                          <p:val>
                                            <p:strVal val="#ppt_x"/>
                                          </p:val>
                                        </p:tav>
                                      </p:tavLst>
                                    </p:anim>
                                    <p:anim calcmode="lin" valueType="num">
                                      <p:cBhvr additive="base">
                                        <p:cTn id="8" dur="125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95B54C-CD02-4D1B-9518-9AD14E767806}"/>
              </a:ext>
            </a:extLst>
          </p:cNvPr>
          <p:cNvSpPr>
            <a:spLocks noGrp="1"/>
          </p:cNvSpPr>
          <p:nvPr>
            <p:ph idx="1"/>
          </p:nvPr>
        </p:nvSpPr>
        <p:spPr>
          <a:xfrm>
            <a:off x="1211765" y="2399557"/>
            <a:ext cx="9768469" cy="3109145"/>
          </a:xfrm>
        </p:spPr>
        <p:txBody>
          <a:bodyPr anchor="ctr">
            <a:normAutofit/>
          </a:bodyPr>
          <a:lstStyle/>
          <a:p>
            <a:pPr marL="0" indent="0" algn="ctr">
              <a:buNone/>
            </a:pPr>
            <a:r>
              <a:rPr lang="en-US" sz="3400" b="1" dirty="0">
                <a:latin typeface="Avenir"/>
                <a:cs typeface="Times New Roman" panose="02020603050405020304" pitchFamily="18" charset="0"/>
              </a:rPr>
              <a:t>What are some examples where you’ve had to discipline an employee in your career? </a:t>
            </a:r>
          </a:p>
          <a:p>
            <a:pPr marL="0" indent="0" algn="ctr">
              <a:buNone/>
            </a:pPr>
            <a:endParaRPr lang="en-US" sz="3200" dirty="0"/>
          </a:p>
          <a:p>
            <a:pPr marL="0" indent="0" algn="ctr">
              <a:buNone/>
            </a:pPr>
            <a:endParaRPr lang="en-US" sz="3200" dirty="0"/>
          </a:p>
          <a:p>
            <a:pPr marL="0" indent="0" algn="ctr">
              <a:buNone/>
            </a:pPr>
            <a:r>
              <a:rPr lang="en-US" sz="2400" i="1" dirty="0"/>
              <a:t>(No employee names or identifiers please!)</a:t>
            </a:r>
          </a:p>
        </p:txBody>
      </p:sp>
      <p:sp>
        <p:nvSpPr>
          <p:cNvPr id="4" name="Content Placeholder 2">
            <a:extLst>
              <a:ext uri="{FF2B5EF4-FFF2-40B4-BE49-F238E27FC236}">
                <a16:creationId xmlns:a16="http://schemas.microsoft.com/office/drawing/2014/main" id="{ED495AB4-572C-4BAA-80CC-83D6B548AFC6}"/>
              </a:ext>
            </a:extLst>
          </p:cNvPr>
          <p:cNvSpPr>
            <a:spLocks noGrp="1"/>
          </p:cNvSpPr>
          <p:nvPr>
            <p:ph type="title"/>
          </p:nvPr>
        </p:nvSpPr>
        <p:spPr>
          <a:xfrm>
            <a:off x="838200" y="365125"/>
            <a:ext cx="10515600" cy="1325563"/>
          </a:xfrm>
          <a:solidFill>
            <a:srgbClr val="244D7E"/>
          </a:solidFill>
          <a:effectLst/>
        </p:spPr>
        <p:style>
          <a:lnRef idx="3">
            <a:schemeClr val="lt1"/>
          </a:lnRef>
          <a:fillRef idx="1">
            <a:schemeClr val="accent4"/>
          </a:fillRef>
          <a:effectRef idx="1">
            <a:schemeClr val="accent4"/>
          </a:effectRef>
          <a:fontRef idx="minor">
            <a:schemeClr val="lt1"/>
          </a:fontRef>
        </p:style>
        <p:txBody>
          <a:bodyPr>
            <a:normAutofit/>
          </a:bodyPr>
          <a:lstStyle/>
          <a:p>
            <a:pPr marL="514350" indent="-514350">
              <a:buAutoNum type="arabicPeriod"/>
            </a:pPr>
            <a:endParaRPr lang="en-US" sz="2000" dirty="0">
              <a:latin typeface="Montserrat" panose="00000500000000000000" pitchFamily="2" charset="0"/>
              <a:ea typeface="Roboto Light" panose="02000000000000000000" pitchFamily="2" charset="0"/>
            </a:endParaRPr>
          </a:p>
          <a:p>
            <a:pPr marL="0" indent="0">
              <a:buNone/>
            </a:pPr>
            <a:r>
              <a:rPr lang="en-US" sz="4000" dirty="0">
                <a:latin typeface="Montserrat" panose="00000500000000000000" pitchFamily="2" charset="0"/>
                <a:ea typeface="Roboto Light" panose="02000000000000000000" pitchFamily="2" charset="0"/>
              </a:rPr>
              <a:t>Group Discussion</a:t>
            </a:r>
            <a:endParaRPr lang="en-US" dirty="0">
              <a:latin typeface="Montserrat" panose="00000500000000000000" pitchFamily="2" charset="0"/>
              <a:ea typeface="Roboto Light" panose="02000000000000000000" pitchFamily="2" charset="0"/>
            </a:endParaRPr>
          </a:p>
          <a:p>
            <a:pPr lvl="1"/>
            <a:endParaRPr lang="en-US" dirty="0">
              <a:latin typeface="Montserrat" panose="00000500000000000000" pitchFamily="2" charset="0"/>
              <a:ea typeface="Roboto Light" panose="02000000000000000000" pitchFamily="2" charset="0"/>
            </a:endParaRPr>
          </a:p>
          <a:p>
            <a:pPr lvl="1"/>
            <a:endParaRPr lang="en-US" dirty="0">
              <a:latin typeface="Montserrat" panose="00000500000000000000" pitchFamily="2" charset="0"/>
              <a:ea typeface="Roboto Light" panose="02000000000000000000" pitchFamily="2" charset="0"/>
            </a:endParaRPr>
          </a:p>
        </p:txBody>
      </p:sp>
      <p:pic>
        <p:nvPicPr>
          <p:cNvPr id="5" name="Picture 4">
            <a:extLst>
              <a:ext uri="{FF2B5EF4-FFF2-40B4-BE49-F238E27FC236}">
                <a16:creationId xmlns:a16="http://schemas.microsoft.com/office/drawing/2014/main" id="{4CBE3B09-BF6C-4364-B484-7C08D8C87504}"/>
              </a:ext>
            </a:extLst>
          </p:cNvPr>
          <p:cNvPicPr>
            <a:picLocks noChangeAspect="1"/>
          </p:cNvPicPr>
          <p:nvPr/>
        </p:nvPicPr>
        <p:blipFill>
          <a:blip r:embed="rId2"/>
          <a:stretch>
            <a:fillRect/>
          </a:stretch>
        </p:blipFill>
        <p:spPr>
          <a:xfrm>
            <a:off x="849585" y="4351860"/>
            <a:ext cx="2027430" cy="1349162"/>
          </a:xfrm>
          <a:prstGeom prst="rect">
            <a:avLst/>
          </a:prstGeom>
        </p:spPr>
      </p:pic>
      <p:pic>
        <p:nvPicPr>
          <p:cNvPr id="7" name="Picture 6">
            <a:extLst>
              <a:ext uri="{FF2B5EF4-FFF2-40B4-BE49-F238E27FC236}">
                <a16:creationId xmlns:a16="http://schemas.microsoft.com/office/drawing/2014/main" id="{91953095-7EFB-4791-B997-51F98A11A1BA}"/>
              </a:ext>
            </a:extLst>
          </p:cNvPr>
          <p:cNvPicPr>
            <a:picLocks noChangeAspect="1"/>
          </p:cNvPicPr>
          <p:nvPr/>
        </p:nvPicPr>
        <p:blipFill>
          <a:blip r:embed="rId3"/>
          <a:stretch>
            <a:fillRect/>
          </a:stretch>
        </p:blipFill>
        <p:spPr>
          <a:xfrm>
            <a:off x="9314985" y="4283705"/>
            <a:ext cx="2038815" cy="1417317"/>
          </a:xfrm>
          <a:prstGeom prst="rect">
            <a:avLst/>
          </a:prstGeom>
        </p:spPr>
      </p:pic>
    </p:spTree>
    <p:extLst>
      <p:ext uri="{BB962C8B-B14F-4D97-AF65-F5344CB8AC3E}">
        <p14:creationId xmlns:p14="http://schemas.microsoft.com/office/powerpoint/2010/main" val="17108134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afterEffect">
                                  <p:stCondLst>
                                    <p:cond delay="100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
                                        <p:tgtEl>
                                          <p:spTgt spid="3">
                                            <p:txEl>
                                              <p:pRg st="3" end="3"/>
                                            </p:txEl>
                                          </p:spTgt>
                                        </p:tgtEl>
                                      </p:cBhvr>
                                    </p:animEffect>
                                    <p:anim calcmode="lin" valueType="num">
                                      <p:cBhvr>
                                        <p:cTn id="8" dur="4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400" fill="hold"/>
                                        <p:tgtEl>
                                          <p:spTgt spid="3">
                                            <p:txEl>
                                              <p:pRg st="3" end="3"/>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3">
                                            <p:txEl>
                                              <p:pRg st="3" end="3"/>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3">
                                            <p:txEl>
                                              <p:pRg st="3" end="3"/>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3" name="Rectangle 2"/>
          <p:cNvSpPr>
            <a:spLocks noGrp="1" noChangeArrowheads="1"/>
          </p:cNvSpPr>
          <p:nvPr>
            <p:ph type="title"/>
          </p:nvPr>
        </p:nvSpPr>
        <p:spPr>
          <a:solidFill>
            <a:srgbClr val="244D7E"/>
          </a:solidFill>
        </p:spPr>
        <p:txBody>
          <a:bodyPr/>
          <a:lstStyle/>
          <a:p>
            <a:r>
              <a:rPr lang="en-US" dirty="0">
                <a:solidFill>
                  <a:schemeClr val="bg1"/>
                </a:solidFill>
              </a:rPr>
              <a:t>Applying Discipline</a:t>
            </a:r>
          </a:p>
        </p:txBody>
      </p:sp>
      <p:sp>
        <p:nvSpPr>
          <p:cNvPr id="133124" name="Rectangle 3"/>
          <p:cNvSpPr>
            <a:spLocks noGrp="1" noChangeArrowheads="1"/>
          </p:cNvSpPr>
          <p:nvPr>
            <p:ph type="body" idx="1"/>
          </p:nvPr>
        </p:nvSpPr>
        <p:spPr/>
        <p:txBody>
          <a:bodyPr/>
          <a:lstStyle/>
          <a:p>
            <a:pPr algn="ctr"/>
            <a:endParaRPr lang="en-US" dirty="0"/>
          </a:p>
          <a:p>
            <a:pPr marL="0" indent="0" algn="ctr">
              <a:buNone/>
            </a:pPr>
            <a:r>
              <a:rPr lang="en-US" sz="4400" dirty="0">
                <a:latin typeface="Avenir"/>
              </a:rPr>
              <a:t>Consistent</a:t>
            </a:r>
          </a:p>
          <a:p>
            <a:pPr marL="0" indent="0" algn="ctr">
              <a:buNone/>
            </a:pPr>
            <a:r>
              <a:rPr lang="en-US" sz="4400" dirty="0">
                <a:latin typeface="Avenir"/>
              </a:rPr>
              <a:t>Fair</a:t>
            </a:r>
          </a:p>
          <a:p>
            <a:pPr marL="0" indent="0" algn="ctr">
              <a:buNone/>
            </a:pPr>
            <a:r>
              <a:rPr lang="en-US" sz="4400" dirty="0">
                <a:latin typeface="Avenir"/>
              </a:rPr>
              <a:t>Prompt</a:t>
            </a:r>
          </a:p>
          <a:p>
            <a:pPr marL="0" indent="0" algn="ctr">
              <a:buNone/>
            </a:pPr>
            <a:r>
              <a:rPr lang="en-US" sz="4400" dirty="0">
                <a:latin typeface="Avenir"/>
              </a:rPr>
              <a:t>Just Cause</a:t>
            </a:r>
          </a:p>
          <a:p>
            <a:pPr marL="0" indent="0" algn="ctr">
              <a:buNone/>
            </a:pPr>
            <a:r>
              <a:rPr lang="en-US" sz="4400" dirty="0">
                <a:latin typeface="Avenir"/>
              </a:rPr>
              <a:t>Progressive</a:t>
            </a:r>
          </a:p>
        </p:txBody>
      </p:sp>
      <p:pic>
        <p:nvPicPr>
          <p:cNvPr id="3074" name="Picture 2" descr="Fair Use Symbol Icon of 3 Types Color, Black and White, Outline. Isolated  Vector Sign Symbol Stock Illustration - Illustration of concept, color:  193857605">
            <a:extLst>
              <a:ext uri="{FF2B5EF4-FFF2-40B4-BE49-F238E27FC236}">
                <a16:creationId xmlns:a16="http://schemas.microsoft.com/office/drawing/2014/main" id="{F14EE00A-6DF4-4658-80B3-9EB6630D5C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9494" y="2929731"/>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82799DD-326D-4EE1-8A0F-B49B2C7EBC03}"/>
              </a:ext>
            </a:extLst>
          </p:cNvPr>
          <p:cNvPicPr>
            <a:picLocks noChangeAspect="1"/>
          </p:cNvPicPr>
          <p:nvPr/>
        </p:nvPicPr>
        <p:blipFill>
          <a:blip r:embed="rId3"/>
          <a:stretch>
            <a:fillRect/>
          </a:stretch>
        </p:blipFill>
        <p:spPr>
          <a:xfrm>
            <a:off x="1069382" y="2929731"/>
            <a:ext cx="2143125" cy="2143125"/>
          </a:xfrm>
          <a:prstGeom prst="rect">
            <a:avLst/>
          </a:prstGeom>
        </p:spPr>
      </p:pic>
    </p:spTree>
    <p:extLst>
      <p:ext uri="{BB962C8B-B14F-4D97-AF65-F5344CB8AC3E}">
        <p14:creationId xmlns:p14="http://schemas.microsoft.com/office/powerpoint/2010/main" val="138741008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500"/>
                                  </p:stCondLst>
                                  <p:childTnLst>
                                    <p:set>
                                      <p:cBhvr>
                                        <p:cTn id="6" dur="1" fill="hold">
                                          <p:stCondLst>
                                            <p:cond delay="0"/>
                                          </p:stCondLst>
                                        </p:cTn>
                                        <p:tgtEl>
                                          <p:spTgt spid="133124">
                                            <p:txEl>
                                              <p:pRg st="1" end="1"/>
                                            </p:txEl>
                                          </p:spTgt>
                                        </p:tgtEl>
                                        <p:attrNameLst>
                                          <p:attrName>style.visibility</p:attrName>
                                        </p:attrNameLst>
                                      </p:cBhvr>
                                      <p:to>
                                        <p:strVal val="visible"/>
                                      </p:to>
                                    </p:set>
                                    <p:animEffect transition="in" filter="fade">
                                      <p:cBhvr>
                                        <p:cTn id="7" dur="500"/>
                                        <p:tgtEl>
                                          <p:spTgt spid="133124">
                                            <p:txEl>
                                              <p:pRg st="1" end="1"/>
                                            </p:txEl>
                                          </p:spTgt>
                                        </p:tgtEl>
                                      </p:cBhvr>
                                    </p:animEffect>
                                    <p:anim calcmode="lin" valueType="num">
                                      <p:cBhvr>
                                        <p:cTn id="8" dur="500" fill="hold"/>
                                        <p:tgtEl>
                                          <p:spTgt spid="133124">
                                            <p:txEl>
                                              <p:pRg st="1" end="1"/>
                                            </p:txEl>
                                          </p:spTgt>
                                        </p:tgtEl>
                                        <p:attrNameLst>
                                          <p:attrName>ppt_x</p:attrName>
                                        </p:attrNameLst>
                                      </p:cBhvr>
                                      <p:tavLst>
                                        <p:tav tm="0">
                                          <p:val>
                                            <p:strVal val="#ppt_x"/>
                                          </p:val>
                                        </p:tav>
                                        <p:tav tm="100000">
                                          <p:val>
                                            <p:strVal val="#ppt_x"/>
                                          </p:val>
                                        </p:tav>
                                      </p:tavLst>
                                    </p:anim>
                                    <p:anim calcmode="lin" valueType="num">
                                      <p:cBhvr>
                                        <p:cTn id="9" dur="500" fill="hold"/>
                                        <p:tgtEl>
                                          <p:spTgt spid="133124">
                                            <p:txEl>
                                              <p:pRg st="1" end="1"/>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750"/>
                                  </p:stCondLst>
                                  <p:childTnLst>
                                    <p:set>
                                      <p:cBhvr>
                                        <p:cTn id="12" dur="1" fill="hold">
                                          <p:stCondLst>
                                            <p:cond delay="0"/>
                                          </p:stCondLst>
                                        </p:cTn>
                                        <p:tgtEl>
                                          <p:spTgt spid="133124">
                                            <p:txEl>
                                              <p:pRg st="2" end="2"/>
                                            </p:txEl>
                                          </p:spTgt>
                                        </p:tgtEl>
                                        <p:attrNameLst>
                                          <p:attrName>style.visibility</p:attrName>
                                        </p:attrNameLst>
                                      </p:cBhvr>
                                      <p:to>
                                        <p:strVal val="visible"/>
                                      </p:to>
                                    </p:set>
                                    <p:animEffect transition="in" filter="fade">
                                      <p:cBhvr>
                                        <p:cTn id="13" dur="500"/>
                                        <p:tgtEl>
                                          <p:spTgt spid="133124">
                                            <p:txEl>
                                              <p:pRg st="2" end="2"/>
                                            </p:txEl>
                                          </p:spTgt>
                                        </p:tgtEl>
                                      </p:cBhvr>
                                    </p:animEffect>
                                    <p:anim calcmode="lin" valueType="num">
                                      <p:cBhvr>
                                        <p:cTn id="14" dur="500" fill="hold"/>
                                        <p:tgtEl>
                                          <p:spTgt spid="133124">
                                            <p:txEl>
                                              <p:pRg st="2" end="2"/>
                                            </p:txEl>
                                          </p:spTgt>
                                        </p:tgtEl>
                                        <p:attrNameLst>
                                          <p:attrName>ppt_x</p:attrName>
                                        </p:attrNameLst>
                                      </p:cBhvr>
                                      <p:tavLst>
                                        <p:tav tm="0">
                                          <p:val>
                                            <p:strVal val="#ppt_x"/>
                                          </p:val>
                                        </p:tav>
                                        <p:tav tm="100000">
                                          <p:val>
                                            <p:strVal val="#ppt_x"/>
                                          </p:val>
                                        </p:tav>
                                      </p:tavLst>
                                    </p:anim>
                                    <p:anim calcmode="lin" valueType="num">
                                      <p:cBhvr>
                                        <p:cTn id="15" dur="500" fill="hold"/>
                                        <p:tgtEl>
                                          <p:spTgt spid="133124">
                                            <p:txEl>
                                              <p:pRg st="2" end="2"/>
                                            </p:txEl>
                                          </p:spTgt>
                                        </p:tgtEl>
                                        <p:attrNameLst>
                                          <p:attrName>ppt_y</p:attrName>
                                        </p:attrNameLst>
                                      </p:cBhvr>
                                      <p:tavLst>
                                        <p:tav tm="0">
                                          <p:val>
                                            <p:strVal val="#ppt_y+.1"/>
                                          </p:val>
                                        </p:tav>
                                        <p:tav tm="100000">
                                          <p:val>
                                            <p:strVal val="#ppt_y"/>
                                          </p:val>
                                        </p:tav>
                                      </p:tavLst>
                                    </p:anim>
                                  </p:childTnLst>
                                </p:cTn>
                              </p:par>
                            </p:childTnLst>
                          </p:cTn>
                        </p:par>
                        <p:par>
                          <p:cTn id="16" fill="hold">
                            <p:stCondLst>
                              <p:cond delay="2250"/>
                            </p:stCondLst>
                            <p:childTnLst>
                              <p:par>
                                <p:cTn id="17" presetID="42" presetClass="entr" presetSubtype="0" fill="hold" nodeType="afterEffect">
                                  <p:stCondLst>
                                    <p:cond delay="750"/>
                                  </p:stCondLst>
                                  <p:childTnLst>
                                    <p:set>
                                      <p:cBhvr>
                                        <p:cTn id="18" dur="1" fill="hold">
                                          <p:stCondLst>
                                            <p:cond delay="0"/>
                                          </p:stCondLst>
                                        </p:cTn>
                                        <p:tgtEl>
                                          <p:spTgt spid="133124">
                                            <p:txEl>
                                              <p:pRg st="3" end="3"/>
                                            </p:txEl>
                                          </p:spTgt>
                                        </p:tgtEl>
                                        <p:attrNameLst>
                                          <p:attrName>style.visibility</p:attrName>
                                        </p:attrNameLst>
                                      </p:cBhvr>
                                      <p:to>
                                        <p:strVal val="visible"/>
                                      </p:to>
                                    </p:set>
                                    <p:animEffect transition="in" filter="fade">
                                      <p:cBhvr>
                                        <p:cTn id="19" dur="500"/>
                                        <p:tgtEl>
                                          <p:spTgt spid="133124">
                                            <p:txEl>
                                              <p:pRg st="3" end="3"/>
                                            </p:txEl>
                                          </p:spTgt>
                                        </p:tgtEl>
                                      </p:cBhvr>
                                    </p:animEffect>
                                    <p:anim calcmode="lin" valueType="num">
                                      <p:cBhvr>
                                        <p:cTn id="20" dur="500" fill="hold"/>
                                        <p:tgtEl>
                                          <p:spTgt spid="133124">
                                            <p:txEl>
                                              <p:pRg st="3" end="3"/>
                                            </p:txEl>
                                          </p:spTgt>
                                        </p:tgtEl>
                                        <p:attrNameLst>
                                          <p:attrName>ppt_x</p:attrName>
                                        </p:attrNameLst>
                                      </p:cBhvr>
                                      <p:tavLst>
                                        <p:tav tm="0">
                                          <p:val>
                                            <p:strVal val="#ppt_x"/>
                                          </p:val>
                                        </p:tav>
                                        <p:tav tm="100000">
                                          <p:val>
                                            <p:strVal val="#ppt_x"/>
                                          </p:val>
                                        </p:tav>
                                      </p:tavLst>
                                    </p:anim>
                                    <p:anim calcmode="lin" valueType="num">
                                      <p:cBhvr>
                                        <p:cTn id="21" dur="500" fill="hold"/>
                                        <p:tgtEl>
                                          <p:spTgt spid="133124">
                                            <p:txEl>
                                              <p:pRg st="3" end="3"/>
                                            </p:txEl>
                                          </p:spTgt>
                                        </p:tgtEl>
                                        <p:attrNameLst>
                                          <p:attrName>ppt_y</p:attrName>
                                        </p:attrNameLst>
                                      </p:cBhvr>
                                      <p:tavLst>
                                        <p:tav tm="0">
                                          <p:val>
                                            <p:strVal val="#ppt_y+.1"/>
                                          </p:val>
                                        </p:tav>
                                        <p:tav tm="100000">
                                          <p:val>
                                            <p:strVal val="#ppt_y"/>
                                          </p:val>
                                        </p:tav>
                                      </p:tavLst>
                                    </p:anim>
                                  </p:childTnLst>
                                </p:cTn>
                              </p:par>
                            </p:childTnLst>
                          </p:cTn>
                        </p:par>
                        <p:par>
                          <p:cTn id="22" fill="hold">
                            <p:stCondLst>
                              <p:cond delay="3500"/>
                            </p:stCondLst>
                            <p:childTnLst>
                              <p:par>
                                <p:cTn id="23" presetID="42" presetClass="entr" presetSubtype="0" fill="hold" nodeType="afterEffect">
                                  <p:stCondLst>
                                    <p:cond delay="750"/>
                                  </p:stCondLst>
                                  <p:childTnLst>
                                    <p:set>
                                      <p:cBhvr>
                                        <p:cTn id="24" dur="1" fill="hold">
                                          <p:stCondLst>
                                            <p:cond delay="0"/>
                                          </p:stCondLst>
                                        </p:cTn>
                                        <p:tgtEl>
                                          <p:spTgt spid="133124">
                                            <p:txEl>
                                              <p:pRg st="4" end="4"/>
                                            </p:txEl>
                                          </p:spTgt>
                                        </p:tgtEl>
                                        <p:attrNameLst>
                                          <p:attrName>style.visibility</p:attrName>
                                        </p:attrNameLst>
                                      </p:cBhvr>
                                      <p:to>
                                        <p:strVal val="visible"/>
                                      </p:to>
                                    </p:set>
                                    <p:animEffect transition="in" filter="fade">
                                      <p:cBhvr>
                                        <p:cTn id="25" dur="500"/>
                                        <p:tgtEl>
                                          <p:spTgt spid="133124">
                                            <p:txEl>
                                              <p:pRg st="4" end="4"/>
                                            </p:txEl>
                                          </p:spTgt>
                                        </p:tgtEl>
                                      </p:cBhvr>
                                    </p:animEffect>
                                    <p:anim calcmode="lin" valueType="num">
                                      <p:cBhvr>
                                        <p:cTn id="26" dur="500" fill="hold"/>
                                        <p:tgtEl>
                                          <p:spTgt spid="133124">
                                            <p:txEl>
                                              <p:pRg st="4" end="4"/>
                                            </p:txEl>
                                          </p:spTgt>
                                        </p:tgtEl>
                                        <p:attrNameLst>
                                          <p:attrName>ppt_x</p:attrName>
                                        </p:attrNameLst>
                                      </p:cBhvr>
                                      <p:tavLst>
                                        <p:tav tm="0">
                                          <p:val>
                                            <p:strVal val="#ppt_x"/>
                                          </p:val>
                                        </p:tav>
                                        <p:tav tm="100000">
                                          <p:val>
                                            <p:strVal val="#ppt_x"/>
                                          </p:val>
                                        </p:tav>
                                      </p:tavLst>
                                    </p:anim>
                                    <p:anim calcmode="lin" valueType="num">
                                      <p:cBhvr>
                                        <p:cTn id="27" dur="500" fill="hold"/>
                                        <p:tgtEl>
                                          <p:spTgt spid="133124">
                                            <p:txEl>
                                              <p:pRg st="4" end="4"/>
                                            </p:txEl>
                                          </p:spTgt>
                                        </p:tgtEl>
                                        <p:attrNameLst>
                                          <p:attrName>ppt_y</p:attrName>
                                        </p:attrNameLst>
                                      </p:cBhvr>
                                      <p:tavLst>
                                        <p:tav tm="0">
                                          <p:val>
                                            <p:strVal val="#ppt_y+.1"/>
                                          </p:val>
                                        </p:tav>
                                        <p:tav tm="100000">
                                          <p:val>
                                            <p:strVal val="#ppt_y"/>
                                          </p:val>
                                        </p:tav>
                                      </p:tavLst>
                                    </p:anim>
                                  </p:childTnLst>
                                </p:cTn>
                              </p:par>
                            </p:childTnLst>
                          </p:cTn>
                        </p:par>
                        <p:par>
                          <p:cTn id="28" fill="hold">
                            <p:stCondLst>
                              <p:cond delay="4750"/>
                            </p:stCondLst>
                            <p:childTnLst>
                              <p:par>
                                <p:cTn id="29" presetID="42" presetClass="entr" presetSubtype="0" fill="hold" nodeType="afterEffect">
                                  <p:stCondLst>
                                    <p:cond delay="750"/>
                                  </p:stCondLst>
                                  <p:childTnLst>
                                    <p:set>
                                      <p:cBhvr>
                                        <p:cTn id="30" dur="1" fill="hold">
                                          <p:stCondLst>
                                            <p:cond delay="0"/>
                                          </p:stCondLst>
                                        </p:cTn>
                                        <p:tgtEl>
                                          <p:spTgt spid="133124">
                                            <p:txEl>
                                              <p:pRg st="5" end="5"/>
                                            </p:txEl>
                                          </p:spTgt>
                                        </p:tgtEl>
                                        <p:attrNameLst>
                                          <p:attrName>style.visibility</p:attrName>
                                        </p:attrNameLst>
                                      </p:cBhvr>
                                      <p:to>
                                        <p:strVal val="visible"/>
                                      </p:to>
                                    </p:set>
                                    <p:animEffect transition="in" filter="fade">
                                      <p:cBhvr>
                                        <p:cTn id="31" dur="500"/>
                                        <p:tgtEl>
                                          <p:spTgt spid="133124">
                                            <p:txEl>
                                              <p:pRg st="5" end="5"/>
                                            </p:txEl>
                                          </p:spTgt>
                                        </p:tgtEl>
                                      </p:cBhvr>
                                    </p:animEffect>
                                    <p:anim calcmode="lin" valueType="num">
                                      <p:cBhvr>
                                        <p:cTn id="32" dur="500" fill="hold"/>
                                        <p:tgtEl>
                                          <p:spTgt spid="133124">
                                            <p:txEl>
                                              <p:pRg st="5" end="5"/>
                                            </p:txEl>
                                          </p:spTgt>
                                        </p:tgtEl>
                                        <p:attrNameLst>
                                          <p:attrName>ppt_x</p:attrName>
                                        </p:attrNameLst>
                                      </p:cBhvr>
                                      <p:tavLst>
                                        <p:tav tm="0">
                                          <p:val>
                                            <p:strVal val="#ppt_x"/>
                                          </p:val>
                                        </p:tav>
                                        <p:tav tm="100000">
                                          <p:val>
                                            <p:strVal val="#ppt_x"/>
                                          </p:val>
                                        </p:tav>
                                      </p:tavLst>
                                    </p:anim>
                                    <p:anim calcmode="lin" valueType="num">
                                      <p:cBhvr>
                                        <p:cTn id="33" dur="500" fill="hold"/>
                                        <p:tgtEl>
                                          <p:spTgt spid="13312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NDOT Theme - Widescreen">
  <a:themeElements>
    <a:clrScheme name="New Color Scheme">
      <a:dk1>
        <a:sysClr val="windowText" lastClr="000000"/>
      </a:dk1>
      <a:lt1>
        <a:sysClr val="window" lastClr="FFFFFF"/>
      </a:lt1>
      <a:dk2>
        <a:srgbClr val="00607F"/>
      </a:dk2>
      <a:lt2>
        <a:srgbClr val="EEECE1"/>
      </a:lt2>
      <a:accent1>
        <a:srgbClr val="00607F"/>
      </a:accent1>
      <a:accent2>
        <a:srgbClr val="FFC843"/>
      </a:accent2>
      <a:accent3>
        <a:srgbClr val="BABF33"/>
      </a:accent3>
      <a:accent4>
        <a:srgbClr val="BB1F53"/>
      </a:accent4>
      <a:accent5>
        <a:srgbClr val="B9C8D3"/>
      </a:accent5>
      <a:accent6>
        <a:srgbClr val="F79646"/>
      </a:accent6>
      <a:hlink>
        <a:srgbClr val="00607F"/>
      </a:hlink>
      <a:folHlink>
        <a:srgbClr val="00607F"/>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DOT Theme - Widescreen" id="{369F3C8F-441F-46D2-9DB1-9F895D76A4CA}" vid="{BC1AB50E-A87A-423D-96B4-9F46F7EED6B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9155323832EBA4A8056BD439064E29A" ma:contentTypeVersion="0" ma:contentTypeDescription="Create a new document." ma:contentTypeScope="" ma:versionID="b27e4c309db5c92a64e8558675426f86">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D5CCD0E-1323-4C00-BE8D-4AD33300E7FC}">
  <ds:schemaRefs>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purl.org/dc/dcmitype/"/>
    <ds:schemaRef ds:uri="http://www.w3.org/XML/1998/namespace"/>
  </ds:schemaRefs>
</ds:datastoreItem>
</file>

<file path=customXml/itemProps2.xml><?xml version="1.0" encoding="utf-8"?>
<ds:datastoreItem xmlns:ds="http://schemas.openxmlformats.org/officeDocument/2006/customXml" ds:itemID="{EBF65C89-F06B-4B95-8E48-C7EC7E4BDA0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FB3C3195-5523-4FC4-8398-4A6DA1A0485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NDOT Theme - Widescreen</Template>
  <TotalTime>7358</TotalTime>
  <Words>2344</Words>
  <Application>Microsoft Office PowerPoint</Application>
  <PresentationFormat>Widescreen</PresentationFormat>
  <Paragraphs>312</Paragraphs>
  <Slides>49</Slides>
  <Notes>34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49</vt:i4>
      </vt:variant>
    </vt:vector>
  </HeadingPairs>
  <TitlesOfParts>
    <vt:vector size="60" baseType="lpstr">
      <vt:lpstr>Arial</vt:lpstr>
      <vt:lpstr>Arial Black</vt:lpstr>
      <vt:lpstr>Avenir</vt:lpstr>
      <vt:lpstr>Calibri</vt:lpstr>
      <vt:lpstr>Chiller</vt:lpstr>
      <vt:lpstr>Montserrat</vt:lpstr>
      <vt:lpstr>Roboto</vt:lpstr>
      <vt:lpstr>Roboto Light</vt:lpstr>
      <vt:lpstr>Times New Roman</vt:lpstr>
      <vt:lpstr>Wingdings</vt:lpstr>
      <vt:lpstr>NDOT Theme - Widescreen</vt:lpstr>
      <vt:lpstr>Fundamentals of Discipline Supervisor Guide</vt:lpstr>
      <vt:lpstr>PowerPoint Presentation</vt:lpstr>
      <vt:lpstr>PowerPoint Presentation</vt:lpstr>
      <vt:lpstr>Objectives</vt:lpstr>
      <vt:lpstr>PowerPoint Presentation</vt:lpstr>
      <vt:lpstr>Employee Discipline</vt:lpstr>
      <vt:lpstr>Human Resources Policies &amp; Procedures</vt:lpstr>
      <vt:lpstr> Group Discussion  </vt:lpstr>
      <vt:lpstr>Applying Discipline</vt:lpstr>
      <vt:lpstr>Employee Discipline</vt:lpstr>
      <vt:lpstr>Informal Corrective Action</vt:lpstr>
      <vt:lpstr>Formal Disciplinary Action</vt:lpstr>
      <vt:lpstr>Employee Discipline</vt:lpstr>
      <vt:lpstr>Factors in determining Just Cause</vt:lpstr>
      <vt:lpstr>Group Discussion</vt:lpstr>
      <vt:lpstr>Forms – NDOT 45</vt:lpstr>
      <vt:lpstr>Key Elements of a pre-discipline memo:</vt:lpstr>
      <vt:lpstr>Pre-Discipline Meeting</vt:lpstr>
      <vt:lpstr>Types of Discipline</vt:lpstr>
      <vt:lpstr>Forms – NDOT 373</vt:lpstr>
      <vt:lpstr>Common Missteps</vt:lpstr>
      <vt:lpstr>PowerPoint Presentation</vt:lpstr>
      <vt:lpstr>Break</vt:lpstr>
      <vt:lpstr>Fundamentals of  Documentation</vt:lpstr>
      <vt:lpstr>PURPOSE</vt:lpstr>
      <vt:lpstr>PowerPoint Presentation</vt:lpstr>
      <vt:lpstr>Documentation 101</vt:lpstr>
      <vt:lpstr>Tips for Documentation</vt:lpstr>
      <vt:lpstr>How to document</vt:lpstr>
      <vt:lpstr>Tips for Documentation</vt:lpstr>
      <vt:lpstr>Tips for Documentation</vt:lpstr>
      <vt:lpstr>Seven Rules for Documenting/Coaching</vt:lpstr>
      <vt:lpstr>Seven Rules for Documenting/Coaching</vt:lpstr>
      <vt:lpstr>Seven Rules for Documenting/Coaching</vt:lpstr>
      <vt:lpstr>Seven Rules for Documenting/Coaching</vt:lpstr>
      <vt:lpstr>Group Discussion</vt:lpstr>
      <vt:lpstr>Seven Rules for Documenting/Coaching</vt:lpstr>
      <vt:lpstr>Seven Rules for Documenting/Coaching</vt:lpstr>
      <vt:lpstr>Seven Rules for Documenting/Coaching</vt:lpstr>
      <vt:lpstr>PowerPoint Presentation</vt:lpstr>
      <vt:lpstr>Documentation Do’s</vt:lpstr>
      <vt:lpstr>Where documentation is used</vt:lpstr>
      <vt:lpstr>PIP – NDOT 200</vt:lpstr>
      <vt:lpstr>PowerPoint Presentation</vt:lpstr>
      <vt:lpstr>PIP Example</vt:lpstr>
      <vt:lpstr>Performance Review Example</vt:lpstr>
      <vt:lpstr>QUIZ</vt:lpstr>
      <vt:lpstr>PowerPoint Presentation</vt:lpstr>
      <vt:lpstr>PowerPoint Presentation</vt:lpstr>
    </vt:vector>
  </TitlesOfParts>
  <Company>Nebraska Dept of Roads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League of Municipalities</dc:title>
  <dc:creator>Tary.Furnas@nebraska.gov</dc:creator>
  <cp:lastModifiedBy>Sanford, Aleta</cp:lastModifiedBy>
  <cp:revision>358</cp:revision>
  <dcterms:created xsi:type="dcterms:W3CDTF">2016-09-19T17:42:31Z</dcterms:created>
  <dcterms:modified xsi:type="dcterms:W3CDTF">2023-05-11T20:48:25Z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0x010100C9155323832EBA4A8056BD439064E29A</vt:lpwstr>
  </property>
</Properties>
</file>